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24.xml" ContentType="application/vnd.openxmlformats-officedocument.presentationml.notesSlide+xml"/>
  <Override PartName="/ppt/notesSlides/notesSlide3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2" r:id="rId16"/>
    <p:sldId id="273" r:id="rId17"/>
    <p:sldId id="274" r:id="rId18"/>
    <p:sldId id="275" r:id="rId19"/>
    <p:sldId id="276" r:id="rId20"/>
    <p:sldId id="277" r:id="rId21"/>
    <p:sldId id="278" r:id="rId22"/>
    <p:sldId id="279" r:id="rId23"/>
    <p:sldId id="280" r:id="rId24"/>
    <p:sldId id="281" r:id="rId25"/>
    <p:sldId id="291" r:id="rId26"/>
    <p:sldId id="292" r:id="rId27"/>
    <p:sldId id="294" r:id="rId28"/>
    <p:sldId id="290" r:id="rId29"/>
    <p:sldId id="284" r:id="rId30"/>
    <p:sldId id="286" r:id="rId31"/>
    <p:sldId id="293" r:id="rId32"/>
    <p:sldId id="287" r:id="rId33"/>
    <p:sldId id="288" r:id="rId34"/>
    <p:sldId id="289" r:id="rId35"/>
  </p:sldIdLst>
  <p:sldSz cx="9144000" cy="5143500" type="screen16x9"/>
  <p:notesSz cx="6858000" cy="9144000"/>
  <p:embeddedFontLst>
    <p:embeddedFont>
      <p:font typeface="Franklin Gothic"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j6gTSnZNX1PHSeRwho403WihkDJ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B639C2D-0149-4B4E-AD83-4AE41DEC1DD2}">
  <a:tblStyle styleId="{7B639C2D-0149-4B4E-AD83-4AE41DEC1DD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F41C118-B2D0-4F63-8433-5176F5FA5B1E}"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220"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customschemas.google.com/relationships/presentationmetadata" Target="metadata"/><Relationship Id="rId47"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ableStyles" Target="tableStyles.xml"/><Relationship Id="rId20" Type="http://schemas.openxmlformats.org/officeDocument/2006/relationships/slide" Target="slides/slide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f14ed7eca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2f14ed7eca1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f14ed7eca1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g2f14ed7eca1_0_1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f14ed7eca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g2f14ed7eca1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f14ed7eca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g2f14ed7eca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f14ed7eca1_2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2f14ed7eca1_21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f14ed7eca1_2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g2f14ed7eca1_21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f14ed7eca1_2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g2f14ed7eca1_21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f14ed7eca1_2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g2f14ed7eca1_21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f14ed7eca1_2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g2f14ed7eca1_21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f14ed7eca1_2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g2f14ed7eca1_21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f14ed7eca1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g2f14ed7eca1_1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sz="1100" b="1">
                <a:solidFill>
                  <a:srgbClr val="FF0000"/>
                </a:solidFill>
              </a:rPr>
              <a:t>Problem: </a:t>
            </a:r>
            <a:endParaRPr/>
          </a:p>
          <a:p>
            <a:pPr marL="457200" lvl="0" indent="-298450" algn="l" rtl="0">
              <a:lnSpc>
                <a:spcPct val="100000"/>
              </a:lnSpc>
              <a:spcBef>
                <a:spcPts val="0"/>
              </a:spcBef>
              <a:spcAft>
                <a:spcPts val="0"/>
              </a:spcAft>
              <a:buSzPts val="1100"/>
              <a:buChar char="●"/>
            </a:pPr>
            <a:r>
              <a:rPr lang="en-US" sz="1100">
                <a:solidFill>
                  <a:schemeClr val="dk1"/>
                </a:solidFill>
              </a:rPr>
              <a:t>How can we interpret predictive models to understand which age groups are most at risk for COVID-19 infection?  </a:t>
            </a:r>
            <a:endParaRPr sz="1100">
              <a:solidFill>
                <a:srgbClr val="FF0000"/>
              </a:solidFill>
            </a:endParaRPr>
          </a:p>
          <a:p>
            <a:pPr marL="0" marR="0" lvl="0" indent="0" algn="l" rtl="0">
              <a:lnSpc>
                <a:spcPct val="100000"/>
              </a:lnSpc>
              <a:spcBef>
                <a:spcPts val="0"/>
              </a:spcBef>
              <a:spcAft>
                <a:spcPts val="0"/>
              </a:spcAft>
              <a:buClr>
                <a:srgbClr val="000000"/>
              </a:buClr>
              <a:buSzPts val="1100"/>
              <a:buFont typeface="Arial"/>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f14ed7eca1_2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g2f14ed7eca1_21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f14ed7eca1_21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g2f14ed7eca1_21_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2f14ed7eca1_2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g2f14ed7eca1_21_1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f14ed7eca1_21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g2f14ed7eca1_21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14ed7eca1_21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g2f14ed7eca1_21_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f14ed7eca1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g2f14ed7eca1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64100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f14ed7eca1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2f14ed7eca1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954568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f14ed7eca1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2f14ed7eca1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40875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f14ed7eca1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g2f14ed7eca1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02031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f14ed7eca1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g2f14ed7eca1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f14ed7eca1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g2f14ed7eca1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f14ed7eca1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g2f14ed7eca1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05570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dirty="0"/>
              <a:t>SHORE is part of the College Health Surveillance Network (CHSN), a multi-institutional, de-identified medical records dataset from student health centers (SHCs) that are part of a nationally representative sample of colleges and universities.  </a:t>
            </a:r>
            <a:r>
              <a:rPr lang="en-US" sz="1600" dirty="0">
                <a:solidFill>
                  <a:schemeClr val="dk1"/>
                </a:solidFill>
              </a:rPr>
              <a:t>Among SHORE’s research priorities includes the Student Health Research Database (SHRD), comprehensive integrated data repository with more than 120,000 student cases from 2009 to the present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f14ed7eca1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2f14ed7eca1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f14ed7eca1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g2f14ed7eca1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1">
  <p:cSld name="MAIN_POINT_1">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490250" y="1984225"/>
            <a:ext cx="6225300" cy="1588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dk1"/>
              </a:buClr>
              <a:buSzPts val="4800"/>
              <a:buNone/>
              <a:defRPr sz="4800">
                <a:solidFill>
                  <a:schemeClr val="dk1"/>
                </a:solidFill>
              </a:defRPr>
            </a:lvl1pPr>
            <a:lvl2pPr lvl="1" algn="l">
              <a:lnSpc>
                <a:spcPct val="100000"/>
              </a:lnSpc>
              <a:spcBef>
                <a:spcPts val="0"/>
              </a:spcBef>
              <a:spcAft>
                <a:spcPts val="0"/>
              </a:spcAft>
              <a:buSzPts val="4800"/>
              <a:buNone/>
              <a:defRPr sz="4800" b="1"/>
            </a:lvl2pPr>
            <a:lvl3pPr lvl="2" algn="l">
              <a:lnSpc>
                <a:spcPct val="100000"/>
              </a:lnSpc>
              <a:spcBef>
                <a:spcPts val="0"/>
              </a:spcBef>
              <a:spcAft>
                <a:spcPts val="0"/>
              </a:spcAft>
              <a:buSzPts val="4800"/>
              <a:buNone/>
              <a:defRPr sz="4800" b="1"/>
            </a:lvl3pPr>
            <a:lvl4pPr lvl="3" algn="l">
              <a:lnSpc>
                <a:spcPct val="100000"/>
              </a:lnSpc>
              <a:spcBef>
                <a:spcPts val="0"/>
              </a:spcBef>
              <a:spcAft>
                <a:spcPts val="0"/>
              </a:spcAft>
              <a:buSzPts val="4800"/>
              <a:buNone/>
              <a:defRPr sz="4800" b="1"/>
            </a:lvl4pPr>
            <a:lvl5pPr lvl="4" algn="l">
              <a:lnSpc>
                <a:spcPct val="100000"/>
              </a:lnSpc>
              <a:spcBef>
                <a:spcPts val="0"/>
              </a:spcBef>
              <a:spcAft>
                <a:spcPts val="0"/>
              </a:spcAft>
              <a:buSzPts val="4800"/>
              <a:buNone/>
              <a:defRPr sz="4800" b="1"/>
            </a:lvl5pPr>
            <a:lvl6pPr lvl="5" algn="l">
              <a:lnSpc>
                <a:spcPct val="100000"/>
              </a:lnSpc>
              <a:spcBef>
                <a:spcPts val="0"/>
              </a:spcBef>
              <a:spcAft>
                <a:spcPts val="0"/>
              </a:spcAft>
              <a:buSzPts val="4800"/>
              <a:buNone/>
              <a:defRPr sz="4800" b="1"/>
            </a:lvl6pPr>
            <a:lvl7pPr lvl="6" algn="l">
              <a:lnSpc>
                <a:spcPct val="100000"/>
              </a:lnSpc>
              <a:spcBef>
                <a:spcPts val="0"/>
              </a:spcBef>
              <a:spcAft>
                <a:spcPts val="0"/>
              </a:spcAft>
              <a:buSzPts val="4800"/>
              <a:buNone/>
              <a:defRPr sz="4800" b="1"/>
            </a:lvl7pPr>
            <a:lvl8pPr lvl="7" algn="l">
              <a:lnSpc>
                <a:spcPct val="100000"/>
              </a:lnSpc>
              <a:spcBef>
                <a:spcPts val="0"/>
              </a:spcBef>
              <a:spcAft>
                <a:spcPts val="0"/>
              </a:spcAft>
              <a:buSzPts val="4800"/>
              <a:buNone/>
              <a:defRPr sz="4800" b="1"/>
            </a:lvl8pPr>
            <a:lvl9pPr lvl="8" algn="l">
              <a:lnSpc>
                <a:spcPct val="100000"/>
              </a:lnSpc>
              <a:spcBef>
                <a:spcPts val="0"/>
              </a:spcBef>
              <a:spcAft>
                <a:spcPts val="0"/>
              </a:spcAft>
              <a:buSzPts val="4800"/>
              <a:buNone/>
              <a:defRPr sz="4800" b="1"/>
            </a:lvl9pPr>
          </a:lstStyle>
          <a:p>
            <a:endParaRPr/>
          </a:p>
        </p:txBody>
      </p:sp>
      <p:sp>
        <p:nvSpPr>
          <p:cNvPr id="11" name="Google Shape;1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2" name="Google Shape;12;p15"/>
          <p:cNvSpPr txBox="1">
            <a:spLocks noGrp="1"/>
          </p:cNvSpPr>
          <p:nvPr>
            <p:ph type="subTitle" idx="1"/>
          </p:nvPr>
        </p:nvSpPr>
        <p:spPr>
          <a:xfrm>
            <a:off x="490250" y="1188975"/>
            <a:ext cx="6468300" cy="587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2100"/>
              <a:buNone/>
              <a:defRPr sz="2100">
                <a:solidFill>
                  <a:schemeClr val="dk1"/>
                </a:solidFill>
              </a:defRPr>
            </a:lvl1pPr>
            <a:lvl2pPr lvl="1" algn="l">
              <a:lnSpc>
                <a:spcPct val="100000"/>
              </a:lnSpc>
              <a:spcBef>
                <a:spcPts val="0"/>
              </a:spcBef>
              <a:spcAft>
                <a:spcPts val="0"/>
              </a:spcAft>
              <a:buClr>
                <a:schemeClr val="dk1"/>
              </a:buClr>
              <a:buSzPts val="2400"/>
              <a:buNone/>
              <a:defRPr sz="2400">
                <a:solidFill>
                  <a:schemeClr val="dk1"/>
                </a:solidFill>
              </a:defRPr>
            </a:lvl2pPr>
            <a:lvl3pPr lvl="2" algn="l">
              <a:lnSpc>
                <a:spcPct val="100000"/>
              </a:lnSpc>
              <a:spcBef>
                <a:spcPts val="0"/>
              </a:spcBef>
              <a:spcAft>
                <a:spcPts val="0"/>
              </a:spcAft>
              <a:buClr>
                <a:schemeClr val="dk1"/>
              </a:buClr>
              <a:buSzPts val="2400"/>
              <a:buNone/>
              <a:defRPr sz="2400">
                <a:solidFill>
                  <a:schemeClr val="dk1"/>
                </a:solidFill>
              </a:defRPr>
            </a:lvl3pPr>
            <a:lvl4pPr lvl="3" algn="l">
              <a:lnSpc>
                <a:spcPct val="100000"/>
              </a:lnSpc>
              <a:spcBef>
                <a:spcPts val="0"/>
              </a:spcBef>
              <a:spcAft>
                <a:spcPts val="0"/>
              </a:spcAft>
              <a:buClr>
                <a:schemeClr val="dk1"/>
              </a:buClr>
              <a:buSzPts val="2400"/>
              <a:buNone/>
              <a:defRPr sz="2400">
                <a:solidFill>
                  <a:schemeClr val="dk1"/>
                </a:solidFill>
              </a:defRPr>
            </a:lvl4pPr>
            <a:lvl5pPr lvl="4" algn="l">
              <a:lnSpc>
                <a:spcPct val="100000"/>
              </a:lnSpc>
              <a:spcBef>
                <a:spcPts val="0"/>
              </a:spcBef>
              <a:spcAft>
                <a:spcPts val="0"/>
              </a:spcAft>
              <a:buClr>
                <a:schemeClr val="dk1"/>
              </a:buClr>
              <a:buSzPts val="2400"/>
              <a:buNone/>
              <a:defRPr sz="2400">
                <a:solidFill>
                  <a:schemeClr val="dk1"/>
                </a:solidFill>
              </a:defRPr>
            </a:lvl5pPr>
            <a:lvl6pPr lvl="5" algn="l">
              <a:lnSpc>
                <a:spcPct val="100000"/>
              </a:lnSpc>
              <a:spcBef>
                <a:spcPts val="0"/>
              </a:spcBef>
              <a:spcAft>
                <a:spcPts val="0"/>
              </a:spcAft>
              <a:buClr>
                <a:schemeClr val="dk1"/>
              </a:buClr>
              <a:buSzPts val="2400"/>
              <a:buNone/>
              <a:defRPr sz="2400">
                <a:solidFill>
                  <a:schemeClr val="dk1"/>
                </a:solidFill>
              </a:defRPr>
            </a:lvl6pPr>
            <a:lvl7pPr lvl="6" algn="l">
              <a:lnSpc>
                <a:spcPct val="100000"/>
              </a:lnSpc>
              <a:spcBef>
                <a:spcPts val="0"/>
              </a:spcBef>
              <a:spcAft>
                <a:spcPts val="0"/>
              </a:spcAft>
              <a:buClr>
                <a:schemeClr val="dk1"/>
              </a:buClr>
              <a:buSzPts val="2400"/>
              <a:buNone/>
              <a:defRPr sz="2400">
                <a:solidFill>
                  <a:schemeClr val="dk1"/>
                </a:solidFill>
              </a:defRPr>
            </a:lvl7pPr>
            <a:lvl8pPr lvl="7" algn="l">
              <a:lnSpc>
                <a:spcPct val="100000"/>
              </a:lnSpc>
              <a:spcBef>
                <a:spcPts val="0"/>
              </a:spcBef>
              <a:spcAft>
                <a:spcPts val="0"/>
              </a:spcAft>
              <a:buClr>
                <a:schemeClr val="dk1"/>
              </a:buClr>
              <a:buSzPts val="2400"/>
              <a:buNone/>
              <a:defRPr sz="2400">
                <a:solidFill>
                  <a:schemeClr val="dk1"/>
                </a:solidFill>
              </a:defRPr>
            </a:lvl8pPr>
            <a:lvl9pPr lvl="8" algn="l">
              <a:lnSpc>
                <a:spcPct val="100000"/>
              </a:lnSpc>
              <a:spcBef>
                <a:spcPts val="0"/>
              </a:spcBef>
              <a:spcAft>
                <a:spcPts val="0"/>
              </a:spcAft>
              <a:buClr>
                <a:schemeClr val="dk1"/>
              </a:buClr>
              <a:buSzPts val="2400"/>
              <a:buNone/>
              <a:defRPr sz="2400">
                <a:solidFill>
                  <a:schemeClr val="dk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24"/>
          <p:cNvSpPr/>
          <p:nvPr/>
        </p:nvSpPr>
        <p:spPr>
          <a:xfrm>
            <a:off x="4572000" y="-125"/>
            <a:ext cx="4572000" cy="5143500"/>
          </a:xfrm>
          <a:prstGeom prst="rect">
            <a:avLst/>
          </a:prstGeom>
          <a:gradFill>
            <a:gsLst>
              <a:gs pos="0">
                <a:srgbClr val="FFFFFF"/>
              </a:gs>
              <a:gs pos="100000">
                <a:srgbClr val="B3B3B3"/>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2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2" name="Google Shape;42;p2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2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rgbClr val="232D4B"/>
              </a:buClr>
              <a:buSzPts val="1800"/>
              <a:buChar char="●"/>
              <a:defRPr>
                <a:solidFill>
                  <a:srgbClr val="232D4B"/>
                </a:solidFill>
              </a:defRPr>
            </a:lvl1pPr>
            <a:lvl2pPr marL="914400" lvl="1" indent="-317500" algn="l">
              <a:lnSpc>
                <a:spcPct val="115000"/>
              </a:lnSpc>
              <a:spcBef>
                <a:spcPts val="0"/>
              </a:spcBef>
              <a:spcAft>
                <a:spcPts val="0"/>
              </a:spcAft>
              <a:buClr>
                <a:srgbClr val="232D4B"/>
              </a:buClr>
              <a:buSzPts val="1400"/>
              <a:buChar char="○"/>
              <a:defRPr>
                <a:solidFill>
                  <a:srgbClr val="232D4B"/>
                </a:solidFill>
              </a:defRPr>
            </a:lvl2pPr>
            <a:lvl3pPr marL="1371600" lvl="2" indent="-317500" algn="l">
              <a:lnSpc>
                <a:spcPct val="115000"/>
              </a:lnSpc>
              <a:spcBef>
                <a:spcPts val="0"/>
              </a:spcBef>
              <a:spcAft>
                <a:spcPts val="0"/>
              </a:spcAft>
              <a:buClr>
                <a:srgbClr val="232D4B"/>
              </a:buClr>
              <a:buSzPts val="1400"/>
              <a:buChar char="■"/>
              <a:defRPr>
                <a:solidFill>
                  <a:srgbClr val="232D4B"/>
                </a:solidFill>
              </a:defRPr>
            </a:lvl3pPr>
            <a:lvl4pPr marL="1828800" lvl="3" indent="-317500" algn="l">
              <a:lnSpc>
                <a:spcPct val="115000"/>
              </a:lnSpc>
              <a:spcBef>
                <a:spcPts val="0"/>
              </a:spcBef>
              <a:spcAft>
                <a:spcPts val="0"/>
              </a:spcAft>
              <a:buClr>
                <a:srgbClr val="232D4B"/>
              </a:buClr>
              <a:buSzPts val="1400"/>
              <a:buChar char="●"/>
              <a:defRPr>
                <a:solidFill>
                  <a:srgbClr val="232D4B"/>
                </a:solidFill>
              </a:defRPr>
            </a:lvl4pPr>
            <a:lvl5pPr marL="2286000" lvl="4" indent="-317500" algn="l">
              <a:lnSpc>
                <a:spcPct val="115000"/>
              </a:lnSpc>
              <a:spcBef>
                <a:spcPts val="0"/>
              </a:spcBef>
              <a:spcAft>
                <a:spcPts val="0"/>
              </a:spcAft>
              <a:buClr>
                <a:srgbClr val="232D4B"/>
              </a:buClr>
              <a:buSzPts val="1400"/>
              <a:buChar char="○"/>
              <a:defRPr>
                <a:solidFill>
                  <a:srgbClr val="232D4B"/>
                </a:solidFill>
              </a:defRPr>
            </a:lvl5pPr>
            <a:lvl6pPr marL="2743200" lvl="5" indent="-317500" algn="l">
              <a:lnSpc>
                <a:spcPct val="115000"/>
              </a:lnSpc>
              <a:spcBef>
                <a:spcPts val="0"/>
              </a:spcBef>
              <a:spcAft>
                <a:spcPts val="0"/>
              </a:spcAft>
              <a:buClr>
                <a:srgbClr val="232D4B"/>
              </a:buClr>
              <a:buSzPts val="1400"/>
              <a:buChar char="■"/>
              <a:defRPr>
                <a:solidFill>
                  <a:srgbClr val="232D4B"/>
                </a:solidFill>
              </a:defRPr>
            </a:lvl6pPr>
            <a:lvl7pPr marL="3200400" lvl="6" indent="-317500" algn="l">
              <a:lnSpc>
                <a:spcPct val="115000"/>
              </a:lnSpc>
              <a:spcBef>
                <a:spcPts val="0"/>
              </a:spcBef>
              <a:spcAft>
                <a:spcPts val="0"/>
              </a:spcAft>
              <a:buClr>
                <a:srgbClr val="232D4B"/>
              </a:buClr>
              <a:buSzPts val="1400"/>
              <a:buChar char="●"/>
              <a:defRPr>
                <a:solidFill>
                  <a:srgbClr val="232D4B"/>
                </a:solidFill>
              </a:defRPr>
            </a:lvl7pPr>
            <a:lvl8pPr marL="3657600" lvl="7" indent="-317500" algn="l">
              <a:lnSpc>
                <a:spcPct val="115000"/>
              </a:lnSpc>
              <a:spcBef>
                <a:spcPts val="0"/>
              </a:spcBef>
              <a:spcAft>
                <a:spcPts val="0"/>
              </a:spcAft>
              <a:buClr>
                <a:srgbClr val="232D4B"/>
              </a:buClr>
              <a:buSzPts val="1400"/>
              <a:buChar char="○"/>
              <a:defRPr>
                <a:solidFill>
                  <a:srgbClr val="232D4B"/>
                </a:solidFill>
              </a:defRPr>
            </a:lvl8pPr>
            <a:lvl9pPr marL="4114800" lvl="8" indent="-317500" algn="l">
              <a:lnSpc>
                <a:spcPct val="115000"/>
              </a:lnSpc>
              <a:spcBef>
                <a:spcPts val="0"/>
              </a:spcBef>
              <a:spcAft>
                <a:spcPts val="0"/>
              </a:spcAft>
              <a:buClr>
                <a:srgbClr val="232D4B"/>
              </a:buClr>
              <a:buSzPts val="1400"/>
              <a:buChar char="■"/>
              <a:defRPr>
                <a:solidFill>
                  <a:srgbClr val="232D4B"/>
                </a:solidFill>
              </a:defRPr>
            </a:lvl9pPr>
          </a:lstStyle>
          <a:p>
            <a:endParaRPr/>
          </a:p>
        </p:txBody>
      </p:sp>
      <p:sp>
        <p:nvSpPr>
          <p:cNvPr id="44" name="Google Shape;4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C Slide" type="blank">
  <p:cSld name="BLANK">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16"/>
          <p:cNvSpPr txBox="1">
            <a:spLocks noGrp="1"/>
          </p:cNvSpPr>
          <p:nvPr>
            <p:ph type="ctrTitle"/>
          </p:nvPr>
        </p:nvSpPr>
        <p:spPr>
          <a:xfrm>
            <a:off x="824701" y="1130675"/>
            <a:ext cx="7494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Font typeface="Franklin Gothic"/>
              <a:buNone/>
              <a:defRPr sz="5200">
                <a:latin typeface="Franklin Gothic"/>
                <a:ea typeface="Franklin Gothic"/>
                <a:cs typeface="Franklin Gothic"/>
                <a:sym typeface="Franklin Gothic"/>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5" name="Google Shape;15;p16"/>
          <p:cNvSpPr txBox="1">
            <a:spLocks noGrp="1"/>
          </p:cNvSpPr>
          <p:nvPr>
            <p:ph type="subTitle" idx="1"/>
          </p:nvPr>
        </p:nvSpPr>
        <p:spPr>
          <a:xfrm>
            <a:off x="1574100" y="3276975"/>
            <a:ext cx="5995800" cy="587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16" name="Google Shape;16;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16"/>
          <p:cNvSpPr txBox="1">
            <a:spLocks noGrp="1"/>
          </p:cNvSpPr>
          <p:nvPr>
            <p:ph type="subTitle" idx="2"/>
          </p:nvPr>
        </p:nvSpPr>
        <p:spPr>
          <a:xfrm>
            <a:off x="1574100" y="3774700"/>
            <a:ext cx="5995800" cy="587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ideo Slide" type="secHead">
  <p:cSld name="SECTION_HEADER">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17"/>
          <p:cNvSpPr txBox="1"/>
          <p:nvPr/>
        </p:nvSpPr>
        <p:spPr>
          <a:xfrm>
            <a:off x="7006425" y="2959650"/>
            <a:ext cx="1708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Franklin Gothic"/>
              <a:ea typeface="Franklin Gothic"/>
              <a:cs typeface="Franklin Gothic"/>
              <a:sym typeface="Franklin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ideo Slide 1">
  <p:cSld name="SECTION_HEADER_1">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18"/>
          <p:cNvSpPr txBox="1"/>
          <p:nvPr/>
        </p:nvSpPr>
        <p:spPr>
          <a:xfrm>
            <a:off x="7006425" y="2959650"/>
            <a:ext cx="17085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Franklin Gothic"/>
              <a:ea typeface="Franklin Gothic"/>
              <a:cs typeface="Franklin Gothic"/>
              <a:sym typeface="Franklin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20"/>
          <p:cNvSpPr txBox="1">
            <a:spLocks noGrp="1"/>
          </p:cNvSpPr>
          <p:nvPr>
            <p:ph type="title"/>
          </p:nvPr>
        </p:nvSpPr>
        <p:spPr>
          <a:xfrm>
            <a:off x="529800" y="526800"/>
            <a:ext cx="6113100" cy="6909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800"/>
              <a:buNone/>
              <a:defRPr sz="3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21"/>
          <p:cNvSpPr txBox="1">
            <a:spLocks noGrp="1"/>
          </p:cNvSpPr>
          <p:nvPr>
            <p:ph type="title"/>
          </p:nvPr>
        </p:nvSpPr>
        <p:spPr>
          <a:xfrm>
            <a:off x="529800" y="526800"/>
            <a:ext cx="6113100" cy="6909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800"/>
              <a:buNone/>
              <a:defRPr sz="3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4" name="Google Shape;34;p22"/>
          <p:cNvSpPr txBox="1">
            <a:spLocks noGrp="1"/>
          </p:cNvSpPr>
          <p:nvPr>
            <p:ph type="title"/>
          </p:nvPr>
        </p:nvSpPr>
        <p:spPr>
          <a:xfrm>
            <a:off x="529800" y="526800"/>
            <a:ext cx="6113100" cy="6909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800"/>
              <a:buNone/>
              <a:defRPr sz="3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23"/>
          <p:cNvSpPr txBox="1">
            <a:spLocks noGrp="1"/>
          </p:cNvSpPr>
          <p:nvPr>
            <p:ph type="title"/>
          </p:nvPr>
        </p:nvSpPr>
        <p:spPr>
          <a:xfrm>
            <a:off x="490250" y="1984225"/>
            <a:ext cx="6225300" cy="1588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b="1"/>
            </a:lvl2pPr>
            <a:lvl3pPr lvl="2" algn="l">
              <a:lnSpc>
                <a:spcPct val="100000"/>
              </a:lnSpc>
              <a:spcBef>
                <a:spcPts val="0"/>
              </a:spcBef>
              <a:spcAft>
                <a:spcPts val="0"/>
              </a:spcAft>
              <a:buSzPts val="4800"/>
              <a:buNone/>
              <a:defRPr sz="4800" b="1"/>
            </a:lvl3pPr>
            <a:lvl4pPr lvl="3" algn="l">
              <a:lnSpc>
                <a:spcPct val="100000"/>
              </a:lnSpc>
              <a:spcBef>
                <a:spcPts val="0"/>
              </a:spcBef>
              <a:spcAft>
                <a:spcPts val="0"/>
              </a:spcAft>
              <a:buSzPts val="4800"/>
              <a:buNone/>
              <a:defRPr sz="4800" b="1"/>
            </a:lvl4pPr>
            <a:lvl5pPr lvl="4" algn="l">
              <a:lnSpc>
                <a:spcPct val="100000"/>
              </a:lnSpc>
              <a:spcBef>
                <a:spcPts val="0"/>
              </a:spcBef>
              <a:spcAft>
                <a:spcPts val="0"/>
              </a:spcAft>
              <a:buSzPts val="4800"/>
              <a:buNone/>
              <a:defRPr sz="4800" b="1"/>
            </a:lvl5pPr>
            <a:lvl6pPr lvl="5" algn="l">
              <a:lnSpc>
                <a:spcPct val="100000"/>
              </a:lnSpc>
              <a:spcBef>
                <a:spcPts val="0"/>
              </a:spcBef>
              <a:spcAft>
                <a:spcPts val="0"/>
              </a:spcAft>
              <a:buSzPts val="4800"/>
              <a:buNone/>
              <a:defRPr sz="4800" b="1"/>
            </a:lvl6pPr>
            <a:lvl7pPr lvl="6" algn="l">
              <a:lnSpc>
                <a:spcPct val="100000"/>
              </a:lnSpc>
              <a:spcBef>
                <a:spcPts val="0"/>
              </a:spcBef>
              <a:spcAft>
                <a:spcPts val="0"/>
              </a:spcAft>
              <a:buSzPts val="4800"/>
              <a:buNone/>
              <a:defRPr sz="4800" b="1"/>
            </a:lvl7pPr>
            <a:lvl8pPr lvl="7" algn="l">
              <a:lnSpc>
                <a:spcPct val="100000"/>
              </a:lnSpc>
              <a:spcBef>
                <a:spcPts val="0"/>
              </a:spcBef>
              <a:spcAft>
                <a:spcPts val="0"/>
              </a:spcAft>
              <a:buSzPts val="4800"/>
              <a:buNone/>
              <a:defRPr sz="4800" b="1"/>
            </a:lvl8pPr>
            <a:lvl9pPr lvl="8" algn="l">
              <a:lnSpc>
                <a:spcPct val="100000"/>
              </a:lnSpc>
              <a:spcBef>
                <a:spcPts val="0"/>
              </a:spcBef>
              <a:spcAft>
                <a:spcPts val="0"/>
              </a:spcAft>
              <a:buSzPts val="4800"/>
              <a:buNone/>
              <a:defRPr sz="4800" b="1"/>
            </a:lvl9pPr>
          </a:lstStyle>
          <a:p>
            <a:endParaRPr/>
          </a:p>
        </p:txBody>
      </p:sp>
      <p:sp>
        <p:nvSpPr>
          <p:cNvPr id="37" name="Google Shape;37;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23"/>
          <p:cNvSpPr txBox="1">
            <a:spLocks noGrp="1"/>
          </p:cNvSpPr>
          <p:nvPr>
            <p:ph type="subTitle" idx="1"/>
          </p:nvPr>
        </p:nvSpPr>
        <p:spPr>
          <a:xfrm>
            <a:off x="490250" y="1188975"/>
            <a:ext cx="6468300" cy="5871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100"/>
              <a:buNone/>
              <a:defRPr sz="21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232D4B"/>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lt1"/>
              </a:buClr>
              <a:buSzPts val="2800"/>
              <a:buFont typeface="Franklin Gothic"/>
              <a:buNone/>
              <a:defRPr sz="2800" b="1" i="0" u="none" strike="noStrike" cap="none">
                <a:solidFill>
                  <a:schemeClr val="lt1"/>
                </a:solidFill>
                <a:latin typeface="Franklin Gothic"/>
                <a:ea typeface="Franklin Gothic"/>
                <a:cs typeface="Franklin Gothic"/>
                <a:sym typeface="Franklin Gothic"/>
              </a:defRPr>
            </a:lvl1pPr>
            <a:lvl2pPr marR="0" lvl="1" algn="l" rtl="0">
              <a:lnSpc>
                <a:spcPct val="100000"/>
              </a:lnSpc>
              <a:spcBef>
                <a:spcPts val="0"/>
              </a:spcBef>
              <a:spcAft>
                <a:spcPts val="0"/>
              </a:spcAft>
              <a:buClr>
                <a:schemeClr val="dk1"/>
              </a:buClr>
              <a:buSzPts val="2800"/>
              <a:buFont typeface="Franklin Gothic"/>
              <a:buNone/>
              <a:defRPr sz="2800" b="0" i="0" u="none" strike="noStrike" cap="none">
                <a:solidFill>
                  <a:schemeClr val="dk1"/>
                </a:solidFill>
                <a:latin typeface="Franklin Gothic"/>
                <a:ea typeface="Franklin Gothic"/>
                <a:cs typeface="Franklin Gothic"/>
                <a:sym typeface="Franklin Gothic"/>
              </a:defRPr>
            </a:lvl2pPr>
            <a:lvl3pPr marR="0" lvl="2" algn="l" rtl="0">
              <a:lnSpc>
                <a:spcPct val="100000"/>
              </a:lnSpc>
              <a:spcBef>
                <a:spcPts val="0"/>
              </a:spcBef>
              <a:spcAft>
                <a:spcPts val="0"/>
              </a:spcAft>
              <a:buClr>
                <a:schemeClr val="dk1"/>
              </a:buClr>
              <a:buSzPts val="2800"/>
              <a:buFont typeface="Franklin Gothic"/>
              <a:buNone/>
              <a:defRPr sz="2800" b="0" i="0" u="none" strike="noStrike" cap="none">
                <a:solidFill>
                  <a:schemeClr val="dk1"/>
                </a:solidFill>
                <a:latin typeface="Franklin Gothic"/>
                <a:ea typeface="Franklin Gothic"/>
                <a:cs typeface="Franklin Gothic"/>
                <a:sym typeface="Franklin Gothic"/>
              </a:defRPr>
            </a:lvl3pPr>
            <a:lvl4pPr marR="0" lvl="3" algn="l" rtl="0">
              <a:lnSpc>
                <a:spcPct val="100000"/>
              </a:lnSpc>
              <a:spcBef>
                <a:spcPts val="0"/>
              </a:spcBef>
              <a:spcAft>
                <a:spcPts val="0"/>
              </a:spcAft>
              <a:buClr>
                <a:schemeClr val="dk1"/>
              </a:buClr>
              <a:buSzPts val="2800"/>
              <a:buFont typeface="Franklin Gothic"/>
              <a:buNone/>
              <a:defRPr sz="2800" b="0" i="0" u="none" strike="noStrike" cap="none">
                <a:solidFill>
                  <a:schemeClr val="dk1"/>
                </a:solidFill>
                <a:latin typeface="Franklin Gothic"/>
                <a:ea typeface="Franklin Gothic"/>
                <a:cs typeface="Franklin Gothic"/>
                <a:sym typeface="Franklin Gothic"/>
              </a:defRPr>
            </a:lvl4pPr>
            <a:lvl5pPr marR="0" lvl="4" algn="l" rtl="0">
              <a:lnSpc>
                <a:spcPct val="100000"/>
              </a:lnSpc>
              <a:spcBef>
                <a:spcPts val="0"/>
              </a:spcBef>
              <a:spcAft>
                <a:spcPts val="0"/>
              </a:spcAft>
              <a:buClr>
                <a:schemeClr val="dk1"/>
              </a:buClr>
              <a:buSzPts val="2800"/>
              <a:buFont typeface="Franklin Gothic"/>
              <a:buNone/>
              <a:defRPr sz="2800" b="0" i="0" u="none" strike="noStrike" cap="none">
                <a:solidFill>
                  <a:schemeClr val="dk1"/>
                </a:solidFill>
                <a:latin typeface="Franklin Gothic"/>
                <a:ea typeface="Franklin Gothic"/>
                <a:cs typeface="Franklin Gothic"/>
                <a:sym typeface="Franklin Gothic"/>
              </a:defRPr>
            </a:lvl5pPr>
            <a:lvl6pPr marR="0" lvl="5" algn="l" rtl="0">
              <a:lnSpc>
                <a:spcPct val="100000"/>
              </a:lnSpc>
              <a:spcBef>
                <a:spcPts val="0"/>
              </a:spcBef>
              <a:spcAft>
                <a:spcPts val="0"/>
              </a:spcAft>
              <a:buClr>
                <a:schemeClr val="dk1"/>
              </a:buClr>
              <a:buSzPts val="2800"/>
              <a:buFont typeface="Franklin Gothic"/>
              <a:buNone/>
              <a:defRPr sz="2800" b="0" i="0" u="none" strike="noStrike" cap="none">
                <a:solidFill>
                  <a:schemeClr val="dk1"/>
                </a:solidFill>
                <a:latin typeface="Franklin Gothic"/>
                <a:ea typeface="Franklin Gothic"/>
                <a:cs typeface="Franklin Gothic"/>
                <a:sym typeface="Franklin Gothic"/>
              </a:defRPr>
            </a:lvl6pPr>
            <a:lvl7pPr marR="0" lvl="6" algn="l" rtl="0">
              <a:lnSpc>
                <a:spcPct val="100000"/>
              </a:lnSpc>
              <a:spcBef>
                <a:spcPts val="0"/>
              </a:spcBef>
              <a:spcAft>
                <a:spcPts val="0"/>
              </a:spcAft>
              <a:buClr>
                <a:schemeClr val="dk1"/>
              </a:buClr>
              <a:buSzPts val="2800"/>
              <a:buFont typeface="Franklin Gothic"/>
              <a:buNone/>
              <a:defRPr sz="2800" b="0" i="0" u="none" strike="noStrike" cap="none">
                <a:solidFill>
                  <a:schemeClr val="dk1"/>
                </a:solidFill>
                <a:latin typeface="Franklin Gothic"/>
                <a:ea typeface="Franklin Gothic"/>
                <a:cs typeface="Franklin Gothic"/>
                <a:sym typeface="Franklin Gothic"/>
              </a:defRPr>
            </a:lvl7pPr>
            <a:lvl8pPr marR="0" lvl="7" algn="l" rtl="0">
              <a:lnSpc>
                <a:spcPct val="100000"/>
              </a:lnSpc>
              <a:spcBef>
                <a:spcPts val="0"/>
              </a:spcBef>
              <a:spcAft>
                <a:spcPts val="0"/>
              </a:spcAft>
              <a:buClr>
                <a:schemeClr val="dk1"/>
              </a:buClr>
              <a:buSzPts val="2800"/>
              <a:buFont typeface="Franklin Gothic"/>
              <a:buNone/>
              <a:defRPr sz="2800" b="0" i="0" u="none" strike="noStrike" cap="none">
                <a:solidFill>
                  <a:schemeClr val="dk1"/>
                </a:solidFill>
                <a:latin typeface="Franklin Gothic"/>
                <a:ea typeface="Franklin Gothic"/>
                <a:cs typeface="Franklin Gothic"/>
                <a:sym typeface="Franklin Gothic"/>
              </a:defRPr>
            </a:lvl8pPr>
            <a:lvl9pPr marR="0" lvl="8" algn="l" rtl="0">
              <a:lnSpc>
                <a:spcPct val="100000"/>
              </a:lnSpc>
              <a:spcBef>
                <a:spcPts val="0"/>
              </a:spcBef>
              <a:spcAft>
                <a:spcPts val="0"/>
              </a:spcAft>
              <a:buClr>
                <a:schemeClr val="dk1"/>
              </a:buClr>
              <a:buSzPts val="2800"/>
              <a:buFont typeface="Franklin Gothic"/>
              <a:buNone/>
              <a:defRPr sz="2800" b="0" i="0" u="none" strike="noStrike" cap="none">
                <a:solidFill>
                  <a:schemeClr val="dk1"/>
                </a:solidFill>
                <a:latin typeface="Franklin Gothic"/>
                <a:ea typeface="Franklin Gothic"/>
                <a:cs typeface="Franklin Gothic"/>
                <a:sym typeface="Franklin Gothic"/>
              </a:defRPr>
            </a:lvl9pPr>
          </a:lstStyle>
          <a:p>
            <a:endParaRPr/>
          </a:p>
        </p:txBody>
      </p:sp>
      <p:sp>
        <p:nvSpPr>
          <p:cNvPr id="7" name="Google Shape;7;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lt1"/>
              </a:buClr>
              <a:buSzPts val="1800"/>
              <a:buFont typeface="Franklin Gothic"/>
              <a:buChar char="●"/>
              <a:defRPr sz="1800" b="0" i="0" u="none" strike="noStrike" cap="none">
                <a:solidFill>
                  <a:schemeClr val="lt1"/>
                </a:solidFill>
                <a:latin typeface="Franklin Gothic"/>
                <a:ea typeface="Franklin Gothic"/>
                <a:cs typeface="Franklin Gothic"/>
                <a:sym typeface="Franklin Gothic"/>
              </a:defRPr>
            </a:lvl1pPr>
            <a:lvl2pPr marL="914400" marR="0" lvl="1" indent="-317500" algn="l" rtl="0">
              <a:lnSpc>
                <a:spcPct val="115000"/>
              </a:lnSpc>
              <a:spcBef>
                <a:spcPts val="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2pPr>
            <a:lvl3pPr marL="1371600" marR="0" lvl="2" indent="-317500" algn="l" rtl="0">
              <a:lnSpc>
                <a:spcPct val="115000"/>
              </a:lnSpc>
              <a:spcBef>
                <a:spcPts val="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3pPr>
            <a:lvl4pPr marL="1828800" marR="0" lvl="3" indent="-317500" algn="l" rtl="0">
              <a:lnSpc>
                <a:spcPct val="115000"/>
              </a:lnSpc>
              <a:spcBef>
                <a:spcPts val="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4pPr>
            <a:lvl5pPr marL="2286000" marR="0" lvl="4" indent="-317500" algn="l" rtl="0">
              <a:lnSpc>
                <a:spcPct val="115000"/>
              </a:lnSpc>
              <a:spcBef>
                <a:spcPts val="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5pPr>
            <a:lvl6pPr marL="2743200" marR="0" lvl="5" indent="-317500" algn="l" rtl="0">
              <a:lnSpc>
                <a:spcPct val="115000"/>
              </a:lnSpc>
              <a:spcBef>
                <a:spcPts val="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15000"/>
              </a:lnSpc>
              <a:spcBef>
                <a:spcPts val="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15000"/>
              </a:lnSpc>
              <a:spcBef>
                <a:spcPts val="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15000"/>
              </a:lnSpc>
              <a:spcBef>
                <a:spcPts val="0"/>
              </a:spcBef>
              <a:spcAft>
                <a:spcPts val="0"/>
              </a:spcAft>
              <a:buClr>
                <a:schemeClr val="lt1"/>
              </a:buClr>
              <a:buSzPts val="1400"/>
              <a:buFont typeface="Franklin Gothic"/>
              <a:buChar char="■"/>
              <a:defRPr sz="1400" b="0" i="0" u="none" strike="noStrike" cap="none">
                <a:solidFill>
                  <a:schemeClr val="lt1"/>
                </a:solidFill>
                <a:latin typeface="Franklin Gothic"/>
                <a:ea typeface="Franklin Gothic"/>
                <a:cs typeface="Franklin Gothic"/>
                <a:sym typeface="Franklin Gothic"/>
              </a:defRPr>
            </a:lvl9pPr>
          </a:lstStyle>
          <a:p>
            <a:endParaRPr/>
          </a:p>
        </p:txBody>
      </p:sp>
      <p:sp>
        <p:nvSpPr>
          <p:cNvPr id="8" name="Google Shape;8;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3.jpg"/><Relationship Id="rId7"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13.jpg"/><Relationship Id="rId7" Type="http://schemas.openxmlformats.org/officeDocument/2006/relationships/image" Target="../media/image54.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2"/>
        <p:cNvGrpSpPr/>
        <p:nvPr/>
      </p:nvGrpSpPr>
      <p:grpSpPr>
        <a:xfrm>
          <a:off x="0" y="0"/>
          <a:ext cx="0" cy="0"/>
          <a:chOff x="0" y="0"/>
          <a:chExt cx="0" cy="0"/>
        </a:xfrm>
      </p:grpSpPr>
      <p:sp>
        <p:nvSpPr>
          <p:cNvPr id="63" name="Google Shape;63;p1"/>
          <p:cNvSpPr txBox="1">
            <a:spLocks noGrp="1"/>
          </p:cNvSpPr>
          <p:nvPr>
            <p:ph type="title"/>
          </p:nvPr>
        </p:nvSpPr>
        <p:spPr>
          <a:xfrm>
            <a:off x="686374" y="1802235"/>
            <a:ext cx="8076625" cy="833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4800"/>
              <a:buNone/>
            </a:pPr>
            <a:r>
              <a:rPr lang="en-US" sz="2800">
                <a:solidFill>
                  <a:srgbClr val="1A2835"/>
                </a:solidFill>
              </a:rPr>
              <a:t>Students Helping Students: Longitudinal Analysis of Risky Drinking Behavior at the University of Virginia from 2017-2023</a:t>
            </a:r>
            <a:endParaRPr/>
          </a:p>
        </p:txBody>
      </p:sp>
      <p:sp>
        <p:nvSpPr>
          <p:cNvPr id="64" name="Google Shape;64;p1"/>
          <p:cNvSpPr txBox="1">
            <a:spLocks noGrp="1"/>
          </p:cNvSpPr>
          <p:nvPr>
            <p:ph type="subTitle" idx="1"/>
          </p:nvPr>
        </p:nvSpPr>
        <p:spPr>
          <a:xfrm>
            <a:off x="686375" y="3406295"/>
            <a:ext cx="7773300" cy="3711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2100"/>
              <a:buNone/>
            </a:pPr>
            <a:r>
              <a:rPr lang="en-US" sz="1800">
                <a:solidFill>
                  <a:srgbClr val="1A2835"/>
                </a:solidFill>
              </a:rPr>
              <a:t>Nicholas Cagliuso &amp; Samy Kebaish</a:t>
            </a:r>
            <a:endParaRPr/>
          </a:p>
        </p:txBody>
      </p:sp>
      <p:sp>
        <p:nvSpPr>
          <p:cNvPr id="65" name="Google Shape;65;p1"/>
          <p:cNvSpPr txBox="1">
            <a:spLocks noGrp="1"/>
          </p:cNvSpPr>
          <p:nvPr>
            <p:ph type="subTitle" idx="4294967295"/>
          </p:nvPr>
        </p:nvSpPr>
        <p:spPr>
          <a:xfrm>
            <a:off x="686375" y="4341225"/>
            <a:ext cx="5995800" cy="371100"/>
          </a:xfrm>
          <a:prstGeom prst="rect">
            <a:avLst/>
          </a:prstGeom>
          <a:noFill/>
          <a:ln>
            <a:noFill/>
          </a:ln>
        </p:spPr>
        <p:txBody>
          <a:bodyPr spcFirstLastPara="1" wrap="square" lIns="91425" tIns="91425" rIns="91425" bIns="91425" anchor="t" anchorCtr="0">
            <a:noAutofit/>
          </a:bodyPr>
          <a:lstStyle/>
          <a:p>
            <a:pPr marL="0" marR="0" lvl="0" indent="0" algn="l" rtl="0">
              <a:lnSpc>
                <a:spcPct val="114999"/>
              </a:lnSpc>
              <a:spcBef>
                <a:spcPts val="0"/>
              </a:spcBef>
              <a:spcAft>
                <a:spcPts val="1200"/>
              </a:spcAft>
              <a:buClr>
                <a:schemeClr val="lt1"/>
              </a:buClr>
              <a:buSzPts val="1800"/>
              <a:buFont typeface="Franklin Gothic"/>
              <a:buNone/>
            </a:pPr>
            <a:r>
              <a:rPr lang="en-US" sz="1400" b="0" i="0" u="none" strike="noStrike" cap="none">
                <a:solidFill>
                  <a:srgbClr val="1A2835"/>
                </a:solidFill>
                <a:latin typeface="Franklin Gothic"/>
                <a:ea typeface="Franklin Gothic"/>
                <a:cs typeface="Franklin Gothic"/>
                <a:sym typeface="Franklin Gothic"/>
              </a:rPr>
              <a:t>August 8</a:t>
            </a:r>
            <a:r>
              <a:rPr lang="en-US" sz="1400" b="0" i="0" u="none" strike="noStrike" cap="none" baseline="30000">
                <a:solidFill>
                  <a:srgbClr val="1A2835"/>
                </a:solidFill>
                <a:latin typeface="Franklin Gothic"/>
                <a:ea typeface="Franklin Gothic"/>
                <a:cs typeface="Franklin Gothic"/>
                <a:sym typeface="Franklin Gothic"/>
              </a:rPr>
              <a:t>th</a:t>
            </a:r>
            <a:r>
              <a:rPr lang="en-US" sz="1400" b="0" i="0" u="none" strike="noStrike" cap="none">
                <a:solidFill>
                  <a:srgbClr val="1A2835"/>
                </a:solidFill>
                <a:latin typeface="Franklin Gothic"/>
                <a:ea typeface="Franklin Gothic"/>
                <a:cs typeface="Franklin Gothic"/>
                <a:sym typeface="Franklin Gothic"/>
              </a:rPr>
              <a:t>, 2024</a:t>
            </a:r>
            <a:endParaRPr sz="1400" b="0" i="0" u="none" strike="noStrike" cap="none">
              <a:solidFill>
                <a:schemeClr val="lt1"/>
              </a:solidFill>
              <a:latin typeface="Franklin Gothic"/>
              <a:ea typeface="Franklin Gothic"/>
              <a:cs typeface="Franklin Gothic"/>
              <a:sym typeface="Franklin Gothic"/>
            </a:endParaRPr>
          </a:p>
        </p:txBody>
      </p:sp>
      <p:sp>
        <p:nvSpPr>
          <p:cNvPr id="66" name="Google Shape;66;p1"/>
          <p:cNvSpPr/>
          <p:nvPr/>
        </p:nvSpPr>
        <p:spPr>
          <a:xfrm rot="10800000" flipH="1">
            <a:off x="802250" y="3199165"/>
            <a:ext cx="374400" cy="14400"/>
          </a:xfrm>
          <a:prstGeom prst="rect">
            <a:avLst/>
          </a:prstGeom>
          <a:solidFill>
            <a:srgbClr val="E57200"/>
          </a:solidFill>
          <a:ln w="19050" cap="flat" cmpd="sng">
            <a:solidFill>
              <a:srgbClr val="E57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 name="Google Shape;67;p1"/>
          <p:cNvPicPr preferRelativeResize="0"/>
          <p:nvPr/>
        </p:nvPicPr>
        <p:blipFill rotWithShape="1">
          <a:blip r:embed="rId4">
            <a:alphaModFix/>
          </a:blip>
          <a:srcRect/>
          <a:stretch/>
        </p:blipFill>
        <p:spPr>
          <a:xfrm>
            <a:off x="802200" y="455500"/>
            <a:ext cx="2191826" cy="1662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1"/>
        <p:cNvGrpSpPr/>
        <p:nvPr/>
      </p:nvGrpSpPr>
      <p:grpSpPr>
        <a:xfrm>
          <a:off x="0" y="0"/>
          <a:ext cx="0" cy="0"/>
          <a:chOff x="0" y="0"/>
          <a:chExt cx="0" cy="0"/>
        </a:xfrm>
      </p:grpSpPr>
      <p:pic>
        <p:nvPicPr>
          <p:cNvPr id="142" name="Google Shape;142;g2f14ed7eca1_0_30"/>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143" name="Google Shape;143;g2f14ed7eca1_0_30"/>
          <p:cNvSpPr txBox="1"/>
          <p:nvPr/>
        </p:nvSpPr>
        <p:spPr>
          <a:xfrm>
            <a:off x="291150" y="25333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endParaRPr sz="4800" b="1" i="0" u="none" strike="noStrike" cap="none">
              <a:solidFill>
                <a:schemeClr val="dk1"/>
              </a:solidFill>
              <a:latin typeface="Franklin Gothic"/>
              <a:ea typeface="Franklin Gothic"/>
              <a:cs typeface="Franklin Gothic"/>
              <a:sym typeface="Franklin Gothic"/>
            </a:endParaRPr>
          </a:p>
        </p:txBody>
      </p:sp>
      <p:sp>
        <p:nvSpPr>
          <p:cNvPr id="144" name="Google Shape;144;g2f14ed7eca1_0_30"/>
          <p:cNvSpPr txBox="1"/>
          <p:nvPr/>
        </p:nvSpPr>
        <p:spPr>
          <a:xfrm>
            <a:off x="370550" y="871105"/>
            <a:ext cx="5916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p:txBody>
      </p:sp>
      <p:sp>
        <p:nvSpPr>
          <p:cNvPr id="145" name="Google Shape;145;g2f14ed7eca1_0_30"/>
          <p:cNvSpPr txBox="1"/>
          <p:nvPr/>
        </p:nvSpPr>
        <p:spPr>
          <a:xfrm>
            <a:off x="117125" y="1058805"/>
            <a:ext cx="5916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a:p>
            <a:pPr marL="914400" marR="0" lvl="0" indent="0" algn="l" rtl="0">
              <a:lnSpc>
                <a:spcPct val="100000"/>
              </a:lnSpc>
              <a:spcBef>
                <a:spcPts val="0"/>
              </a:spcBef>
              <a:spcAft>
                <a:spcPts val="0"/>
              </a:spcAft>
              <a:buNone/>
            </a:pPr>
            <a:endParaRPr/>
          </a:p>
        </p:txBody>
      </p:sp>
      <p:sp>
        <p:nvSpPr>
          <p:cNvPr id="146" name="Google Shape;146;g2f14ed7eca1_0_30"/>
          <p:cNvSpPr txBox="1"/>
          <p:nvPr/>
        </p:nvSpPr>
        <p:spPr>
          <a:xfrm>
            <a:off x="291150" y="25333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200" b="1">
                <a:solidFill>
                  <a:srgbClr val="1A2835"/>
                </a:solidFill>
                <a:latin typeface="Franklin Gothic"/>
                <a:ea typeface="Franklin Gothic"/>
                <a:cs typeface="Franklin Gothic"/>
                <a:sym typeface="Franklin Gothic"/>
              </a:rPr>
              <a:t>Exploratory Data Analysis</a:t>
            </a:r>
            <a:endParaRPr sz="4800" b="1" i="0" u="none" strike="noStrike" cap="none">
              <a:solidFill>
                <a:schemeClr val="dk1"/>
              </a:solidFill>
              <a:latin typeface="Franklin Gothic"/>
              <a:ea typeface="Franklin Gothic"/>
              <a:cs typeface="Franklin Gothic"/>
              <a:sym typeface="Franklin Gothic"/>
            </a:endParaRPr>
          </a:p>
        </p:txBody>
      </p:sp>
      <p:sp>
        <p:nvSpPr>
          <p:cNvPr id="147" name="Google Shape;147;g2f14ed7eca1_0_30"/>
          <p:cNvSpPr txBox="1"/>
          <p:nvPr/>
        </p:nvSpPr>
        <p:spPr>
          <a:xfrm>
            <a:off x="370550" y="871100"/>
            <a:ext cx="88677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dirty="0"/>
              <a:t>EDA was conducted at the onset, which helped to guide subsequent investigations. For example, for Emergency Room  </a:t>
            </a:r>
            <a:r>
              <a:rPr lang="en-US" sz="1200" b="1" dirty="0" err="1"/>
              <a:t>alcohol_events</a:t>
            </a:r>
            <a:r>
              <a:rPr lang="en-US" sz="1200" b="1" dirty="0"/>
              <a:t> </a:t>
            </a:r>
            <a:r>
              <a:rPr lang="en-US" sz="1200" dirty="0"/>
              <a:t>from 2018-2023, there appears to be a gradual increase per period when looking at the monthly counts, although seasonality persists </a:t>
            </a:r>
            <a:r>
              <a:rPr lang="en-US" sz="1200" b="1" dirty="0"/>
              <a:t>(Figure 1), </a:t>
            </a:r>
            <a:r>
              <a:rPr lang="en-US" sz="1200" dirty="0"/>
              <a:t>and an overall increase in alcohol events per day (Table 1)</a:t>
            </a:r>
            <a:endParaRPr sz="1200" dirty="0"/>
          </a:p>
          <a:p>
            <a:pPr marL="0" marR="0" lvl="0" indent="0" algn="l" rtl="0">
              <a:lnSpc>
                <a:spcPct val="100000"/>
              </a:lnSpc>
              <a:spcBef>
                <a:spcPts val="0"/>
              </a:spcBef>
              <a:spcAft>
                <a:spcPts val="0"/>
              </a:spcAft>
              <a:buNone/>
            </a:pPr>
            <a:endParaRPr sz="1200" dirty="0"/>
          </a:p>
          <a:p>
            <a:pPr marL="0" marR="0" lvl="0" indent="0" algn="l" rtl="0">
              <a:lnSpc>
                <a:spcPct val="100000"/>
              </a:lnSpc>
              <a:spcBef>
                <a:spcPts val="0"/>
              </a:spcBef>
              <a:spcAft>
                <a:spcPts val="0"/>
              </a:spcAft>
              <a:buNone/>
            </a:pPr>
            <a:endParaRPr sz="1200" dirty="0"/>
          </a:p>
        </p:txBody>
      </p:sp>
      <p:pic>
        <p:nvPicPr>
          <p:cNvPr id="148" name="Google Shape;148;g2f14ed7eca1_0_30"/>
          <p:cNvPicPr preferRelativeResize="0"/>
          <p:nvPr/>
        </p:nvPicPr>
        <p:blipFill>
          <a:blip r:embed="rId5">
            <a:alphaModFix/>
          </a:blip>
          <a:stretch>
            <a:fillRect/>
          </a:stretch>
        </p:blipFill>
        <p:spPr>
          <a:xfrm>
            <a:off x="291150" y="1543979"/>
            <a:ext cx="4537924" cy="3008749"/>
          </a:xfrm>
          <a:prstGeom prst="rect">
            <a:avLst/>
          </a:prstGeom>
          <a:noFill/>
          <a:ln>
            <a:noFill/>
          </a:ln>
        </p:spPr>
      </p:pic>
      <p:graphicFrame>
        <p:nvGraphicFramePr>
          <p:cNvPr id="2" name="Table 1">
            <a:extLst>
              <a:ext uri="{FF2B5EF4-FFF2-40B4-BE49-F238E27FC236}">
                <a16:creationId xmlns:a16="http://schemas.microsoft.com/office/drawing/2014/main" id="{01101BAE-C30A-1E68-F743-2C05A26B7144}"/>
              </a:ext>
            </a:extLst>
          </p:cNvPr>
          <p:cNvGraphicFramePr>
            <a:graphicFrameLocks noGrp="1"/>
          </p:cNvGraphicFramePr>
          <p:nvPr>
            <p:extLst>
              <p:ext uri="{D42A27DB-BD31-4B8C-83A1-F6EECF244321}">
                <p14:modId xmlns:p14="http://schemas.microsoft.com/office/powerpoint/2010/main" val="616895395"/>
              </p:ext>
            </p:extLst>
          </p:nvPr>
        </p:nvGraphicFramePr>
        <p:xfrm>
          <a:off x="4971144" y="1612415"/>
          <a:ext cx="3900630" cy="2606040"/>
        </p:xfrm>
        <a:graphic>
          <a:graphicData uri="http://schemas.openxmlformats.org/drawingml/2006/table">
            <a:tbl>
              <a:tblPr firstRow="1" bandRow="1">
                <a:tableStyleId>{69012ECD-51FC-41F1-AA8D-1B2483CD663E}</a:tableStyleId>
              </a:tblPr>
              <a:tblGrid>
                <a:gridCol w="1002042">
                  <a:extLst>
                    <a:ext uri="{9D8B030D-6E8A-4147-A177-3AD203B41FA5}">
                      <a16:colId xmlns:a16="http://schemas.microsoft.com/office/drawing/2014/main" val="1485646194"/>
                    </a:ext>
                  </a:extLst>
                </a:gridCol>
                <a:gridCol w="988436">
                  <a:extLst>
                    <a:ext uri="{9D8B030D-6E8A-4147-A177-3AD203B41FA5}">
                      <a16:colId xmlns:a16="http://schemas.microsoft.com/office/drawing/2014/main" val="2649623045"/>
                    </a:ext>
                  </a:extLst>
                </a:gridCol>
                <a:gridCol w="723526">
                  <a:extLst>
                    <a:ext uri="{9D8B030D-6E8A-4147-A177-3AD203B41FA5}">
                      <a16:colId xmlns:a16="http://schemas.microsoft.com/office/drawing/2014/main" val="3009320331"/>
                    </a:ext>
                  </a:extLst>
                </a:gridCol>
                <a:gridCol w="1186626">
                  <a:extLst>
                    <a:ext uri="{9D8B030D-6E8A-4147-A177-3AD203B41FA5}">
                      <a16:colId xmlns:a16="http://schemas.microsoft.com/office/drawing/2014/main" val="961250023"/>
                    </a:ext>
                  </a:extLst>
                </a:gridCol>
              </a:tblGrid>
              <a:tr h="321087">
                <a:tc>
                  <a:txBody>
                    <a:bodyPr/>
                    <a:lstStyle/>
                    <a:p>
                      <a:r>
                        <a:rPr lang="en-US" sz="1050" dirty="0"/>
                        <a:t>Era</a:t>
                      </a:r>
                    </a:p>
                  </a:txBody>
                  <a:tcPr/>
                </a:tc>
                <a:tc>
                  <a:txBody>
                    <a:bodyPr/>
                    <a:lstStyle/>
                    <a:p>
                      <a:r>
                        <a:rPr lang="en-US" sz="1050" dirty="0"/>
                        <a:t># Alcohol Events</a:t>
                      </a:r>
                    </a:p>
                  </a:txBody>
                  <a:tcPr/>
                </a:tc>
                <a:tc>
                  <a:txBody>
                    <a:bodyPr/>
                    <a:lstStyle/>
                    <a:p>
                      <a:r>
                        <a:rPr lang="en-US" sz="1050" dirty="0"/>
                        <a:t>Days in Period</a:t>
                      </a:r>
                    </a:p>
                  </a:txBody>
                  <a:tcPr/>
                </a:tc>
                <a:tc>
                  <a:txBody>
                    <a:bodyPr/>
                    <a:lstStyle/>
                    <a:p>
                      <a:r>
                        <a:rPr lang="en-US" sz="1050" dirty="0"/>
                        <a:t>Alcohol Events per Day</a:t>
                      </a:r>
                    </a:p>
                  </a:txBody>
                  <a:tcPr/>
                </a:tc>
                <a:extLst>
                  <a:ext uri="{0D108BD9-81ED-4DB2-BD59-A6C34878D82A}">
                    <a16:rowId xmlns:a16="http://schemas.microsoft.com/office/drawing/2014/main" val="2841888584"/>
                  </a:ext>
                </a:extLst>
              </a:tr>
              <a:tr h="376928">
                <a:tc>
                  <a:txBody>
                    <a:bodyPr/>
                    <a:lstStyle/>
                    <a:p>
                      <a:r>
                        <a:rPr lang="en-US" sz="1050" b="0" dirty="0"/>
                        <a:t>Pre-COVID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215 events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790 Days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.272 Alcohol Events / Day </a:t>
                      </a:r>
                    </a:p>
                  </a:txBody>
                  <a:tcPr/>
                </a:tc>
                <a:extLst>
                  <a:ext uri="{0D108BD9-81ED-4DB2-BD59-A6C34878D82A}">
                    <a16:rowId xmlns:a16="http://schemas.microsoft.com/office/drawing/2014/main" val="75462725"/>
                  </a:ext>
                </a:extLst>
              </a:tr>
              <a:tr h="274319">
                <a:tc>
                  <a:txBody>
                    <a:bodyPr/>
                    <a:lstStyle/>
                    <a:p>
                      <a:r>
                        <a:rPr lang="en-US" sz="1050" b="0" dirty="0"/>
                        <a:t>COVID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259 Events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822 Days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.315 Alcohol Events / Day </a:t>
                      </a:r>
                    </a:p>
                  </a:txBody>
                  <a:tcPr/>
                </a:tc>
                <a:extLst>
                  <a:ext uri="{0D108BD9-81ED-4DB2-BD59-A6C34878D82A}">
                    <a16:rowId xmlns:a16="http://schemas.microsoft.com/office/drawing/2014/main" val="1247753484"/>
                  </a:ext>
                </a:extLst>
              </a:tr>
              <a:tr h="386804">
                <a:tc>
                  <a:txBody>
                    <a:bodyPr/>
                    <a:lstStyle/>
                    <a:p>
                      <a:r>
                        <a:rPr lang="en-US" sz="1050" b="0" dirty="0"/>
                        <a:t>Post-COVID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216 Events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579 Days</a:t>
                      </a:r>
                    </a:p>
                  </a:txBody>
                  <a:tcPr/>
                </a:tc>
                <a:tc>
                  <a:txBody>
                    <a:bodyPr/>
                    <a:lstStyle/>
                    <a:p>
                      <a:r>
                        <a:rPr lang="en-US" sz="1050" dirty="0"/>
                        <a:t>.373 Alcohol Events/Day</a:t>
                      </a:r>
                    </a:p>
                  </a:txBody>
                  <a:tcPr/>
                </a:tc>
                <a:extLst>
                  <a:ext uri="{0D108BD9-81ED-4DB2-BD59-A6C34878D82A}">
                    <a16:rowId xmlns:a16="http://schemas.microsoft.com/office/drawing/2014/main" val="2488104657"/>
                  </a:ext>
                </a:extLst>
              </a:tr>
              <a:tr h="396849">
                <a:tc>
                  <a:txBody>
                    <a:bodyPr/>
                    <a:lstStyle/>
                    <a:p>
                      <a:r>
                        <a:rPr lang="en-US" sz="1050" b="1" dirty="0"/>
                        <a:t>All Eras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t>734 Events</a:t>
                      </a:r>
                    </a:p>
                  </a:txBody>
                  <a:tcPr/>
                </a:tc>
                <a:tc>
                  <a:txBody>
                    <a:bodyPr/>
                    <a:lstStyle/>
                    <a:p>
                      <a:r>
                        <a:rPr lang="en-US" sz="1050" b="1" dirty="0"/>
                        <a:t>2191 Days</a:t>
                      </a:r>
                    </a:p>
                  </a:txBody>
                  <a:tcPr/>
                </a:tc>
                <a:tc>
                  <a:txBody>
                    <a:bodyPr/>
                    <a:lstStyle/>
                    <a:p>
                      <a:r>
                        <a:rPr lang="en-US" sz="1050" b="1" dirty="0"/>
                        <a:t>.335 Alcohol Events/Day</a:t>
                      </a:r>
                    </a:p>
                  </a:txBody>
                  <a:tcPr/>
                </a:tc>
                <a:extLst>
                  <a:ext uri="{0D108BD9-81ED-4DB2-BD59-A6C34878D82A}">
                    <a16:rowId xmlns:a16="http://schemas.microsoft.com/office/drawing/2014/main" val="150199384"/>
                  </a:ext>
                </a:extLst>
              </a:tr>
              <a:tr h="469250">
                <a:tc gridSpan="4">
                  <a:txBody>
                    <a:bodyPr/>
                    <a:lstStyle/>
                    <a:p>
                      <a:r>
                        <a:rPr lang="en-US" sz="1000" dirty="0"/>
                        <a:t>Where Pre-COVID: January 1</a:t>
                      </a:r>
                      <a:r>
                        <a:rPr lang="en-US" sz="1000" baseline="30000" dirty="0"/>
                        <a:t>st</a:t>
                      </a:r>
                      <a:r>
                        <a:rPr lang="en-US" sz="1000" dirty="0"/>
                        <a:t> – 2018 – March 1</a:t>
                      </a:r>
                      <a:r>
                        <a:rPr lang="en-US" sz="1000" baseline="30000" dirty="0"/>
                        <a:t>st</a:t>
                      </a:r>
                      <a:r>
                        <a:rPr lang="en-US" sz="1000" dirty="0"/>
                        <a:t>, 2020; March 1</a:t>
                      </a:r>
                      <a:r>
                        <a:rPr lang="en-US" sz="1000" baseline="30000" dirty="0"/>
                        <a:t>st</a:t>
                      </a:r>
                      <a:r>
                        <a:rPr lang="en-US" sz="1000" dirty="0"/>
                        <a:t>,  2020 – June 1</a:t>
                      </a:r>
                      <a:r>
                        <a:rPr lang="en-US" sz="1000" baseline="30000" dirty="0"/>
                        <a:t>st</a:t>
                      </a:r>
                      <a:r>
                        <a:rPr lang="en-US" sz="1000" dirty="0"/>
                        <a:t>,  2022; Post-COVID: June  2022 – December 31</a:t>
                      </a:r>
                      <a:r>
                        <a:rPr lang="en-US" sz="1000" baseline="30000" dirty="0"/>
                        <a:t>st</a:t>
                      </a:r>
                      <a:r>
                        <a:rPr lang="en-US" sz="1000" dirty="0"/>
                        <a:t>, 2023)  </a:t>
                      </a:r>
                      <a:endParaRPr lang="en-US" sz="1000" i="1"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778373732"/>
                  </a:ext>
                </a:extLst>
              </a:tr>
            </a:tbl>
          </a:graphicData>
        </a:graphic>
      </p:graphicFrame>
      <p:cxnSp>
        <p:nvCxnSpPr>
          <p:cNvPr id="3" name="Straight Arrow Connector 2">
            <a:extLst>
              <a:ext uri="{FF2B5EF4-FFF2-40B4-BE49-F238E27FC236}">
                <a16:creationId xmlns:a16="http://schemas.microsoft.com/office/drawing/2014/main" id="{703AC6F6-07E9-2A63-F354-7C85C9ED60E8}"/>
              </a:ext>
            </a:extLst>
          </p:cNvPr>
          <p:cNvCxnSpPr/>
          <p:nvPr/>
        </p:nvCxnSpPr>
        <p:spPr>
          <a:xfrm>
            <a:off x="11709779" y="2556927"/>
            <a:ext cx="0" cy="147395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pic>
        <p:nvPicPr>
          <p:cNvPr id="153" name="Google Shape;153;g2f14ed7eca1_0_174"/>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154" name="Google Shape;154;g2f14ed7eca1_0_174"/>
          <p:cNvSpPr txBox="1"/>
          <p:nvPr/>
        </p:nvSpPr>
        <p:spPr>
          <a:xfrm>
            <a:off x="291150" y="25333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endParaRPr sz="4800" b="1" i="0" u="none" strike="noStrike" cap="none">
              <a:solidFill>
                <a:schemeClr val="dk1"/>
              </a:solidFill>
              <a:latin typeface="Franklin Gothic"/>
              <a:ea typeface="Franklin Gothic"/>
              <a:cs typeface="Franklin Gothic"/>
              <a:sym typeface="Franklin Gothic"/>
            </a:endParaRPr>
          </a:p>
        </p:txBody>
      </p:sp>
      <p:sp>
        <p:nvSpPr>
          <p:cNvPr id="155" name="Google Shape;155;g2f14ed7eca1_0_174"/>
          <p:cNvSpPr txBox="1"/>
          <p:nvPr/>
        </p:nvSpPr>
        <p:spPr>
          <a:xfrm>
            <a:off x="370550" y="871105"/>
            <a:ext cx="5916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p:txBody>
      </p:sp>
      <p:sp>
        <p:nvSpPr>
          <p:cNvPr id="156" name="Google Shape;156;g2f14ed7eca1_0_174"/>
          <p:cNvSpPr txBox="1"/>
          <p:nvPr/>
        </p:nvSpPr>
        <p:spPr>
          <a:xfrm>
            <a:off x="117125" y="1058805"/>
            <a:ext cx="5916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a:p>
            <a:pPr marL="914400" marR="0" lvl="0" indent="0" algn="l" rtl="0">
              <a:lnSpc>
                <a:spcPct val="100000"/>
              </a:lnSpc>
              <a:spcBef>
                <a:spcPts val="0"/>
              </a:spcBef>
              <a:spcAft>
                <a:spcPts val="0"/>
              </a:spcAft>
              <a:buNone/>
            </a:pPr>
            <a:endParaRPr/>
          </a:p>
        </p:txBody>
      </p:sp>
      <p:sp>
        <p:nvSpPr>
          <p:cNvPr id="157" name="Google Shape;157;g2f14ed7eca1_0_174"/>
          <p:cNvSpPr txBox="1"/>
          <p:nvPr/>
        </p:nvSpPr>
        <p:spPr>
          <a:xfrm>
            <a:off x="291150" y="25333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200" b="1">
                <a:solidFill>
                  <a:srgbClr val="1A2835"/>
                </a:solidFill>
                <a:latin typeface="Franklin Gothic"/>
                <a:ea typeface="Franklin Gothic"/>
                <a:cs typeface="Franklin Gothic"/>
                <a:sym typeface="Franklin Gothic"/>
              </a:rPr>
              <a:t>Exploratory Data Analysis</a:t>
            </a:r>
            <a:endParaRPr sz="4800" b="1" i="0" u="none" strike="noStrike" cap="none">
              <a:solidFill>
                <a:schemeClr val="dk1"/>
              </a:solidFill>
              <a:latin typeface="Franklin Gothic"/>
              <a:ea typeface="Franklin Gothic"/>
              <a:cs typeface="Franklin Gothic"/>
              <a:sym typeface="Franklin Gothic"/>
            </a:endParaRPr>
          </a:p>
        </p:txBody>
      </p:sp>
      <p:sp>
        <p:nvSpPr>
          <p:cNvPr id="158" name="Google Shape;158;g2f14ed7eca1_0_174"/>
          <p:cNvSpPr txBox="1"/>
          <p:nvPr/>
        </p:nvSpPr>
        <p:spPr>
          <a:xfrm>
            <a:off x="370550" y="871100"/>
            <a:ext cx="42741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dirty="0"/>
              <a:t>When looking at potential features of interest, we see a progress decrease in age of students involved in alcohol events in the Epic Dataset, in addition to an increase in acuity of such events. </a:t>
            </a:r>
            <a:endParaRPr sz="1200" dirty="0"/>
          </a:p>
          <a:p>
            <a:pPr marL="0" marR="0" lvl="0" indent="0" algn="l" rtl="0">
              <a:lnSpc>
                <a:spcPct val="100000"/>
              </a:lnSpc>
              <a:spcBef>
                <a:spcPts val="0"/>
              </a:spcBef>
              <a:spcAft>
                <a:spcPts val="0"/>
              </a:spcAft>
              <a:buNone/>
            </a:pPr>
            <a:endParaRPr sz="1200" dirty="0"/>
          </a:p>
          <a:p>
            <a:pPr marL="0" marR="0" lvl="0" indent="0" algn="l" rtl="0">
              <a:lnSpc>
                <a:spcPct val="100000"/>
              </a:lnSpc>
              <a:spcBef>
                <a:spcPts val="0"/>
              </a:spcBef>
              <a:spcAft>
                <a:spcPts val="0"/>
              </a:spcAft>
              <a:buNone/>
            </a:pPr>
            <a:endParaRPr sz="1200" dirty="0"/>
          </a:p>
        </p:txBody>
      </p:sp>
      <p:graphicFrame>
        <p:nvGraphicFramePr>
          <p:cNvPr id="2" name="Table 1">
            <a:extLst>
              <a:ext uri="{FF2B5EF4-FFF2-40B4-BE49-F238E27FC236}">
                <a16:creationId xmlns:a16="http://schemas.microsoft.com/office/drawing/2014/main" id="{8D738BFC-6E8D-2AF1-7DCF-8DD2A1088D1F}"/>
              </a:ext>
            </a:extLst>
          </p:cNvPr>
          <p:cNvGraphicFramePr>
            <a:graphicFrameLocks noGrp="1"/>
          </p:cNvGraphicFramePr>
          <p:nvPr>
            <p:extLst>
              <p:ext uri="{D42A27DB-BD31-4B8C-83A1-F6EECF244321}">
                <p14:modId xmlns:p14="http://schemas.microsoft.com/office/powerpoint/2010/main" val="2454792453"/>
              </p:ext>
            </p:extLst>
          </p:nvPr>
        </p:nvGraphicFramePr>
        <p:xfrm>
          <a:off x="5251470" y="479098"/>
          <a:ext cx="3775405" cy="4103942"/>
        </p:xfrm>
        <a:graphic>
          <a:graphicData uri="http://schemas.openxmlformats.org/drawingml/2006/table">
            <a:tbl>
              <a:tblPr firstRow="1" bandRow="1">
                <a:tableStyleId>{5C22544A-7EE6-4342-B048-85BDC9FD1C3A}</a:tableStyleId>
              </a:tblPr>
              <a:tblGrid>
                <a:gridCol w="1161220">
                  <a:extLst>
                    <a:ext uri="{9D8B030D-6E8A-4147-A177-3AD203B41FA5}">
                      <a16:colId xmlns:a16="http://schemas.microsoft.com/office/drawing/2014/main" val="732539387"/>
                    </a:ext>
                  </a:extLst>
                </a:gridCol>
                <a:gridCol w="1620889">
                  <a:extLst>
                    <a:ext uri="{9D8B030D-6E8A-4147-A177-3AD203B41FA5}">
                      <a16:colId xmlns:a16="http://schemas.microsoft.com/office/drawing/2014/main" val="1757323647"/>
                    </a:ext>
                  </a:extLst>
                </a:gridCol>
                <a:gridCol w="993296">
                  <a:extLst>
                    <a:ext uri="{9D8B030D-6E8A-4147-A177-3AD203B41FA5}">
                      <a16:colId xmlns:a16="http://schemas.microsoft.com/office/drawing/2014/main" val="3210007581"/>
                    </a:ext>
                  </a:extLst>
                </a:gridCol>
              </a:tblGrid>
              <a:tr h="121409">
                <a:tc>
                  <a:txBody>
                    <a:bodyPr/>
                    <a:lstStyle/>
                    <a:p>
                      <a:r>
                        <a:rPr lang="en-US" sz="1000" b="0" dirty="0"/>
                        <a:t>COVID-19 Era</a:t>
                      </a:r>
                    </a:p>
                  </a:txBody>
                  <a:tcPr/>
                </a:tc>
                <a:tc>
                  <a:txBody>
                    <a:bodyPr/>
                    <a:lstStyle/>
                    <a:p>
                      <a:r>
                        <a:rPr lang="en-US" sz="1000" b="0" dirty="0"/>
                        <a:t>Acuity Abbr.</a:t>
                      </a:r>
                    </a:p>
                  </a:txBody>
                  <a:tcPr/>
                </a:tc>
                <a:tc>
                  <a:txBody>
                    <a:bodyPr/>
                    <a:lstStyle/>
                    <a:p>
                      <a:r>
                        <a:rPr lang="en-US" sz="1000" b="0" dirty="0"/>
                        <a:t>Proportion of Alcohol Visits</a:t>
                      </a:r>
                    </a:p>
                  </a:txBody>
                  <a:tcPr/>
                </a:tc>
                <a:extLst>
                  <a:ext uri="{0D108BD9-81ED-4DB2-BD59-A6C34878D82A}">
                    <a16:rowId xmlns:a16="http://schemas.microsoft.com/office/drawing/2014/main" val="932189307"/>
                  </a:ext>
                </a:extLst>
              </a:tr>
              <a:tr h="212096">
                <a:tc rowSpan="5">
                  <a:txBody>
                    <a:bodyPr/>
                    <a:lstStyle/>
                    <a:p>
                      <a:r>
                        <a:rPr lang="en-US" sz="1000" b="0" i="1" dirty="0"/>
                        <a:t>Pre-COVID</a:t>
                      </a:r>
                    </a:p>
                  </a:txBody>
                  <a:tcPr/>
                </a:tc>
                <a:tc>
                  <a:txBody>
                    <a:bodyPr/>
                    <a:lstStyle/>
                    <a:p>
                      <a:r>
                        <a:rPr lang="en-US" sz="1000" b="0" i="1" dirty="0"/>
                        <a:t>1 . Immediate</a:t>
                      </a:r>
                    </a:p>
                  </a:txBody>
                  <a:tcPr/>
                </a:tc>
                <a:tc>
                  <a:txBody>
                    <a:bodyPr/>
                    <a:lstStyle/>
                    <a:p>
                      <a:r>
                        <a:rPr lang="en-US" sz="1000" b="0" i="1" dirty="0"/>
                        <a:t>1.4%</a:t>
                      </a:r>
                    </a:p>
                  </a:txBody>
                  <a:tcPr/>
                </a:tc>
                <a:extLst>
                  <a:ext uri="{0D108BD9-81ED-4DB2-BD59-A6C34878D82A}">
                    <a16:rowId xmlns:a16="http://schemas.microsoft.com/office/drawing/2014/main" val="927934941"/>
                  </a:ext>
                </a:extLst>
              </a:tr>
              <a:tr h="212096">
                <a:tc vMerge="1">
                  <a:txBody>
                    <a:bodyPr/>
                    <a:lstStyle/>
                    <a:p>
                      <a:endParaRPr lang="en-US" sz="1200" dirty="0"/>
                    </a:p>
                  </a:txBody>
                  <a:tcPr/>
                </a:tc>
                <a:tc>
                  <a:txBody>
                    <a:bodyPr/>
                    <a:lstStyle/>
                    <a:p>
                      <a:r>
                        <a:rPr lang="en-US" sz="1000" b="0" i="1" dirty="0"/>
                        <a:t>2. Very Urgent</a:t>
                      </a:r>
                    </a:p>
                  </a:txBody>
                  <a:tcPr/>
                </a:tc>
                <a:tc>
                  <a:txBody>
                    <a:bodyPr/>
                    <a:lstStyle/>
                    <a:p>
                      <a:r>
                        <a:rPr lang="en-US" sz="1000" b="0" i="1" dirty="0"/>
                        <a:t>10.8%</a:t>
                      </a:r>
                    </a:p>
                  </a:txBody>
                  <a:tcPr/>
                </a:tc>
                <a:extLst>
                  <a:ext uri="{0D108BD9-81ED-4DB2-BD59-A6C34878D82A}">
                    <a16:rowId xmlns:a16="http://schemas.microsoft.com/office/drawing/2014/main" val="1550331812"/>
                  </a:ext>
                </a:extLst>
              </a:tr>
              <a:tr h="212096">
                <a:tc vMerge="1">
                  <a:txBody>
                    <a:bodyPr/>
                    <a:lstStyle/>
                    <a:p>
                      <a:endParaRPr lang="en-US" sz="1200" dirty="0"/>
                    </a:p>
                  </a:txBody>
                  <a:tcPr/>
                </a:tc>
                <a:tc>
                  <a:txBody>
                    <a:bodyPr/>
                    <a:lstStyle/>
                    <a:p>
                      <a:r>
                        <a:rPr lang="en-US" sz="1000" b="0" i="1" dirty="0"/>
                        <a:t>3 . Urgent</a:t>
                      </a:r>
                    </a:p>
                  </a:txBody>
                  <a:tcPr/>
                </a:tc>
                <a:tc>
                  <a:txBody>
                    <a:bodyPr/>
                    <a:lstStyle/>
                    <a:p>
                      <a:r>
                        <a:rPr lang="en-US" sz="1000" b="0" i="1" dirty="0"/>
                        <a:t>47.2%</a:t>
                      </a:r>
                    </a:p>
                  </a:txBody>
                  <a:tcPr/>
                </a:tc>
                <a:extLst>
                  <a:ext uri="{0D108BD9-81ED-4DB2-BD59-A6C34878D82A}">
                    <a16:rowId xmlns:a16="http://schemas.microsoft.com/office/drawing/2014/main" val="886526815"/>
                  </a:ext>
                </a:extLst>
              </a:tr>
              <a:tr h="212096">
                <a:tc vMerge="1">
                  <a:txBody>
                    <a:bodyPr/>
                    <a:lstStyle/>
                    <a:p>
                      <a:endParaRPr lang="en-US" sz="1200" dirty="0"/>
                    </a:p>
                  </a:txBody>
                  <a:tcPr/>
                </a:tc>
                <a:tc>
                  <a:txBody>
                    <a:bodyPr/>
                    <a:lstStyle/>
                    <a:p>
                      <a:r>
                        <a:rPr lang="en-US" sz="1000" b="0" i="1" dirty="0"/>
                        <a:t>4. Standard</a:t>
                      </a:r>
                    </a:p>
                  </a:txBody>
                  <a:tcPr/>
                </a:tc>
                <a:tc>
                  <a:txBody>
                    <a:bodyPr/>
                    <a:lstStyle/>
                    <a:p>
                      <a:r>
                        <a:rPr lang="en-US" sz="1000" b="0" i="1" dirty="0"/>
                        <a:t>39.2%</a:t>
                      </a:r>
                    </a:p>
                  </a:txBody>
                  <a:tcPr/>
                </a:tc>
                <a:extLst>
                  <a:ext uri="{0D108BD9-81ED-4DB2-BD59-A6C34878D82A}">
                    <a16:rowId xmlns:a16="http://schemas.microsoft.com/office/drawing/2014/main" val="1271054966"/>
                  </a:ext>
                </a:extLst>
              </a:tr>
              <a:tr h="212096">
                <a:tc vMerge="1">
                  <a:txBody>
                    <a:bodyPr/>
                    <a:lstStyle/>
                    <a:p>
                      <a:endParaRPr lang="en-US" sz="1200" dirty="0"/>
                    </a:p>
                  </a:txBody>
                  <a:tcPr/>
                </a:tc>
                <a:tc>
                  <a:txBody>
                    <a:bodyPr/>
                    <a:lstStyle/>
                    <a:p>
                      <a:r>
                        <a:rPr lang="en-US" sz="1000" b="0" i="1" dirty="0"/>
                        <a:t>5. Not Urgent</a:t>
                      </a:r>
                    </a:p>
                  </a:txBody>
                  <a:tcPr/>
                </a:tc>
                <a:tc>
                  <a:txBody>
                    <a:bodyPr/>
                    <a:lstStyle/>
                    <a:p>
                      <a:r>
                        <a:rPr lang="en-US" sz="1000" b="0" i="1" dirty="0"/>
                        <a:t>1.4%</a:t>
                      </a:r>
                    </a:p>
                  </a:txBody>
                  <a:tcPr/>
                </a:tc>
                <a:extLst>
                  <a:ext uri="{0D108BD9-81ED-4DB2-BD59-A6C34878D82A}">
                    <a16:rowId xmlns:a16="http://schemas.microsoft.com/office/drawing/2014/main" val="652509372"/>
                  </a:ext>
                </a:extLst>
              </a:tr>
              <a:tr h="212096">
                <a:tc rowSpan="5">
                  <a:txBody>
                    <a:bodyPr/>
                    <a:lstStyle/>
                    <a:p>
                      <a:r>
                        <a:rPr lang="en-US" sz="1000" b="0" i="0" dirty="0"/>
                        <a:t>COVID</a:t>
                      </a:r>
                    </a:p>
                  </a:txBody>
                  <a:tcPr/>
                </a:tc>
                <a:tc>
                  <a:txBody>
                    <a:bodyPr/>
                    <a:lstStyle/>
                    <a:p>
                      <a:r>
                        <a:rPr lang="en-US" sz="1000" b="0" i="0" dirty="0"/>
                        <a:t>1.  Immediate</a:t>
                      </a:r>
                    </a:p>
                  </a:txBody>
                  <a:tcPr/>
                </a:tc>
                <a:tc>
                  <a:txBody>
                    <a:bodyPr/>
                    <a:lstStyle/>
                    <a:p>
                      <a:r>
                        <a:rPr lang="en-US" sz="1000" b="0" i="0" dirty="0"/>
                        <a:t>0.0%</a:t>
                      </a:r>
                    </a:p>
                  </a:txBody>
                  <a:tcPr/>
                </a:tc>
                <a:extLst>
                  <a:ext uri="{0D108BD9-81ED-4DB2-BD59-A6C34878D82A}">
                    <a16:rowId xmlns:a16="http://schemas.microsoft.com/office/drawing/2014/main" val="3436234278"/>
                  </a:ext>
                </a:extLst>
              </a:tr>
              <a:tr h="212096">
                <a:tc vMerge="1">
                  <a:txBody>
                    <a:bodyPr/>
                    <a:lstStyle/>
                    <a:p>
                      <a:endParaRPr lang="en-US" sz="1200" dirty="0"/>
                    </a:p>
                  </a:txBody>
                  <a:tcPr/>
                </a:tc>
                <a:tc>
                  <a:txBody>
                    <a:bodyPr/>
                    <a:lstStyle/>
                    <a:p>
                      <a:r>
                        <a:rPr lang="en-US" sz="1000" b="0" i="0" dirty="0"/>
                        <a:t>2. Very Urgent</a:t>
                      </a:r>
                    </a:p>
                  </a:txBody>
                  <a:tcPr/>
                </a:tc>
                <a:tc>
                  <a:txBody>
                    <a:bodyPr/>
                    <a:lstStyle/>
                    <a:p>
                      <a:r>
                        <a:rPr lang="en-US" sz="1000" b="0" i="0" dirty="0"/>
                        <a:t>17.2%</a:t>
                      </a:r>
                    </a:p>
                  </a:txBody>
                  <a:tcPr/>
                </a:tc>
                <a:extLst>
                  <a:ext uri="{0D108BD9-81ED-4DB2-BD59-A6C34878D82A}">
                    <a16:rowId xmlns:a16="http://schemas.microsoft.com/office/drawing/2014/main" val="3424430711"/>
                  </a:ext>
                </a:extLst>
              </a:tr>
              <a:tr h="212096">
                <a:tc vMerge="1">
                  <a:txBody>
                    <a:bodyPr/>
                    <a:lstStyle/>
                    <a:p>
                      <a:endParaRPr lang="en-US" sz="1200" dirty="0"/>
                    </a:p>
                  </a:txBody>
                  <a:tcPr/>
                </a:tc>
                <a:tc>
                  <a:txBody>
                    <a:bodyPr/>
                    <a:lstStyle/>
                    <a:p>
                      <a:r>
                        <a:rPr lang="en-US" sz="1000" b="0" i="0" dirty="0"/>
                        <a:t>3. Urgent</a:t>
                      </a:r>
                    </a:p>
                  </a:txBody>
                  <a:tcPr/>
                </a:tc>
                <a:tc>
                  <a:txBody>
                    <a:bodyPr/>
                    <a:lstStyle/>
                    <a:p>
                      <a:r>
                        <a:rPr lang="en-US" sz="1000" b="0" i="0" dirty="0"/>
                        <a:t>58.4%</a:t>
                      </a:r>
                    </a:p>
                  </a:txBody>
                  <a:tcPr/>
                </a:tc>
                <a:extLst>
                  <a:ext uri="{0D108BD9-81ED-4DB2-BD59-A6C34878D82A}">
                    <a16:rowId xmlns:a16="http://schemas.microsoft.com/office/drawing/2014/main" val="713708543"/>
                  </a:ext>
                </a:extLst>
              </a:tr>
              <a:tr h="212096">
                <a:tc vMerge="1">
                  <a:txBody>
                    <a:bodyPr/>
                    <a:lstStyle/>
                    <a:p>
                      <a:endParaRPr lang="en-US" sz="1200" dirty="0"/>
                    </a:p>
                  </a:txBody>
                  <a:tcPr/>
                </a:tc>
                <a:tc>
                  <a:txBody>
                    <a:bodyPr/>
                    <a:lstStyle/>
                    <a:p>
                      <a:r>
                        <a:rPr lang="en-US" sz="1000" b="0" i="0" dirty="0"/>
                        <a:t>4. Standard</a:t>
                      </a:r>
                    </a:p>
                  </a:txBody>
                  <a:tcPr/>
                </a:tc>
                <a:tc>
                  <a:txBody>
                    <a:bodyPr/>
                    <a:lstStyle/>
                    <a:p>
                      <a:r>
                        <a:rPr lang="en-US" sz="1000" b="0" i="0" dirty="0"/>
                        <a:t>23.2%</a:t>
                      </a:r>
                    </a:p>
                  </a:txBody>
                  <a:tcPr/>
                </a:tc>
                <a:extLst>
                  <a:ext uri="{0D108BD9-81ED-4DB2-BD59-A6C34878D82A}">
                    <a16:rowId xmlns:a16="http://schemas.microsoft.com/office/drawing/2014/main" val="4274160839"/>
                  </a:ext>
                </a:extLst>
              </a:tr>
              <a:tr h="212096">
                <a:tc vMerge="1">
                  <a:txBody>
                    <a:bodyPr/>
                    <a:lstStyle/>
                    <a:p>
                      <a:endParaRPr lang="en-US" sz="1200" dirty="0"/>
                    </a:p>
                  </a:txBody>
                  <a:tcPr/>
                </a:tc>
                <a:tc>
                  <a:txBody>
                    <a:bodyPr/>
                    <a:lstStyle/>
                    <a:p>
                      <a:r>
                        <a:rPr lang="en-US" sz="1000" b="0" i="0" dirty="0"/>
                        <a:t>5. Not Urgent</a:t>
                      </a:r>
                    </a:p>
                  </a:txBody>
                  <a:tcPr/>
                </a:tc>
                <a:tc>
                  <a:txBody>
                    <a:bodyPr/>
                    <a:lstStyle/>
                    <a:p>
                      <a:r>
                        <a:rPr lang="en-US" sz="1000" b="0" i="0" dirty="0"/>
                        <a:t>1.2%</a:t>
                      </a:r>
                    </a:p>
                  </a:txBody>
                  <a:tcPr/>
                </a:tc>
                <a:extLst>
                  <a:ext uri="{0D108BD9-81ED-4DB2-BD59-A6C34878D82A}">
                    <a16:rowId xmlns:a16="http://schemas.microsoft.com/office/drawing/2014/main" val="3741962669"/>
                  </a:ext>
                </a:extLst>
              </a:tr>
              <a:tr h="212096">
                <a:tc rowSpan="5">
                  <a:txBody>
                    <a:bodyPr/>
                    <a:lstStyle/>
                    <a:p>
                      <a:r>
                        <a:rPr lang="en-US" sz="1000" b="0" i="1" dirty="0"/>
                        <a:t>Post-COVID</a:t>
                      </a:r>
                    </a:p>
                  </a:txBody>
                  <a:tcPr/>
                </a:tc>
                <a:tc>
                  <a:txBody>
                    <a:bodyPr/>
                    <a:lstStyle/>
                    <a:p>
                      <a:r>
                        <a:rPr lang="en-US" sz="1000" i="1" dirty="0"/>
                        <a:t>1. Immediate</a:t>
                      </a:r>
                    </a:p>
                  </a:txBody>
                  <a:tcPr/>
                </a:tc>
                <a:tc>
                  <a:txBody>
                    <a:bodyPr/>
                    <a:lstStyle/>
                    <a:p>
                      <a:r>
                        <a:rPr lang="en-US" sz="1000" b="0" i="1" dirty="0"/>
                        <a:t>0.0%</a:t>
                      </a:r>
                    </a:p>
                  </a:txBody>
                  <a:tcPr/>
                </a:tc>
                <a:extLst>
                  <a:ext uri="{0D108BD9-81ED-4DB2-BD59-A6C34878D82A}">
                    <a16:rowId xmlns:a16="http://schemas.microsoft.com/office/drawing/2014/main" val="32667331"/>
                  </a:ext>
                </a:extLst>
              </a:tr>
              <a:tr h="293942">
                <a:tc vMerge="1">
                  <a:txBody>
                    <a:bodyPr/>
                    <a:lstStyle/>
                    <a:p>
                      <a:endParaRPr lang="en-US" sz="1200"/>
                    </a:p>
                  </a:txBody>
                  <a:tcPr/>
                </a:tc>
                <a:tc>
                  <a:txBody>
                    <a:bodyPr/>
                    <a:lstStyle/>
                    <a:p>
                      <a:r>
                        <a:rPr lang="en-US" sz="1000" b="0" i="1" dirty="0"/>
                        <a:t>2. Very Urgent</a:t>
                      </a:r>
                    </a:p>
                  </a:txBody>
                  <a:tcPr/>
                </a:tc>
                <a:tc>
                  <a:txBody>
                    <a:bodyPr/>
                    <a:lstStyle/>
                    <a:p>
                      <a:r>
                        <a:rPr lang="en-US" sz="1000" b="0" i="1" dirty="0"/>
                        <a:t>25.3%</a:t>
                      </a:r>
                    </a:p>
                  </a:txBody>
                  <a:tcPr/>
                </a:tc>
                <a:extLst>
                  <a:ext uri="{0D108BD9-81ED-4DB2-BD59-A6C34878D82A}">
                    <a16:rowId xmlns:a16="http://schemas.microsoft.com/office/drawing/2014/main" val="218697499"/>
                  </a:ext>
                </a:extLst>
              </a:tr>
              <a:tr h="212096">
                <a:tc vMerge="1">
                  <a:txBody>
                    <a:bodyPr/>
                    <a:lstStyle/>
                    <a:p>
                      <a:endParaRPr lang="en-US" sz="1200"/>
                    </a:p>
                  </a:txBody>
                  <a:tcPr/>
                </a:tc>
                <a:tc>
                  <a:txBody>
                    <a:bodyPr/>
                    <a:lstStyle/>
                    <a:p>
                      <a:r>
                        <a:rPr lang="en-US" sz="1000" b="0" i="1" dirty="0"/>
                        <a:t>3. Urgent</a:t>
                      </a:r>
                    </a:p>
                  </a:txBody>
                  <a:tcPr/>
                </a:tc>
                <a:tc>
                  <a:txBody>
                    <a:bodyPr/>
                    <a:lstStyle/>
                    <a:p>
                      <a:r>
                        <a:rPr lang="en-US" sz="1000" b="0" i="1" dirty="0"/>
                        <a:t>62.9%</a:t>
                      </a:r>
                    </a:p>
                  </a:txBody>
                  <a:tcPr/>
                </a:tc>
                <a:extLst>
                  <a:ext uri="{0D108BD9-81ED-4DB2-BD59-A6C34878D82A}">
                    <a16:rowId xmlns:a16="http://schemas.microsoft.com/office/drawing/2014/main" val="504875817"/>
                  </a:ext>
                </a:extLst>
              </a:tr>
              <a:tr h="212096">
                <a:tc vMerge="1">
                  <a:txBody>
                    <a:bodyPr/>
                    <a:lstStyle/>
                    <a:p>
                      <a:endParaRPr lang="en-US" sz="1200"/>
                    </a:p>
                  </a:txBody>
                  <a:tcPr/>
                </a:tc>
                <a:tc>
                  <a:txBody>
                    <a:bodyPr/>
                    <a:lstStyle/>
                    <a:p>
                      <a:r>
                        <a:rPr lang="en-US" sz="1000" i="1" dirty="0"/>
                        <a:t>4. Standard</a:t>
                      </a:r>
                    </a:p>
                  </a:txBody>
                  <a:tcPr/>
                </a:tc>
                <a:tc>
                  <a:txBody>
                    <a:bodyPr/>
                    <a:lstStyle/>
                    <a:p>
                      <a:r>
                        <a:rPr lang="en-US" sz="1000" b="0" i="1" dirty="0"/>
                        <a:t>11.0%</a:t>
                      </a:r>
                    </a:p>
                  </a:txBody>
                  <a:tcPr/>
                </a:tc>
                <a:extLst>
                  <a:ext uri="{0D108BD9-81ED-4DB2-BD59-A6C34878D82A}">
                    <a16:rowId xmlns:a16="http://schemas.microsoft.com/office/drawing/2014/main" val="1321646070"/>
                  </a:ext>
                </a:extLst>
              </a:tr>
              <a:tr h="0">
                <a:tc vMerge="1">
                  <a:txBody>
                    <a:bodyPr/>
                    <a:lstStyle/>
                    <a:p>
                      <a:endParaRPr lang="en-US" sz="1200" dirty="0"/>
                    </a:p>
                  </a:txBody>
                  <a:tcPr/>
                </a:tc>
                <a:tc>
                  <a:txBody>
                    <a:bodyPr/>
                    <a:lstStyle/>
                    <a:p>
                      <a:r>
                        <a:rPr lang="en-US" sz="1000" i="1" dirty="0"/>
                        <a:t>5. Not Urgent</a:t>
                      </a:r>
                    </a:p>
                  </a:txBody>
                  <a:tcPr/>
                </a:tc>
                <a:tc>
                  <a:txBody>
                    <a:bodyPr/>
                    <a:lstStyle/>
                    <a:p>
                      <a:r>
                        <a:rPr lang="en-US" sz="1000" b="0" i="1" dirty="0"/>
                        <a:t>0.8%</a:t>
                      </a:r>
                    </a:p>
                  </a:txBody>
                  <a:tcPr/>
                </a:tc>
                <a:extLst>
                  <a:ext uri="{0D108BD9-81ED-4DB2-BD59-A6C34878D82A}">
                    <a16:rowId xmlns:a16="http://schemas.microsoft.com/office/drawing/2014/main" val="2036426893"/>
                  </a:ext>
                </a:extLst>
              </a:tr>
            </a:tbl>
          </a:graphicData>
        </a:graphic>
      </p:graphicFrame>
      <p:pic>
        <p:nvPicPr>
          <p:cNvPr id="6" name="Picture 5">
            <a:extLst>
              <a:ext uri="{FF2B5EF4-FFF2-40B4-BE49-F238E27FC236}">
                <a16:creationId xmlns:a16="http://schemas.microsoft.com/office/drawing/2014/main" id="{4373FBBC-7231-448A-9555-FAB28B15E8F5}"/>
              </a:ext>
            </a:extLst>
          </p:cNvPr>
          <p:cNvPicPr>
            <a:picLocks noChangeAspect="1"/>
          </p:cNvPicPr>
          <p:nvPr/>
        </p:nvPicPr>
        <p:blipFill>
          <a:blip r:embed="rId5"/>
          <a:stretch>
            <a:fillRect/>
          </a:stretch>
        </p:blipFill>
        <p:spPr>
          <a:xfrm>
            <a:off x="370550" y="1723924"/>
            <a:ext cx="4357126" cy="2832132"/>
          </a:xfrm>
          <a:prstGeom prst="rect">
            <a:avLst/>
          </a:prstGeom>
        </p:spPr>
      </p:pic>
      <p:pic>
        <p:nvPicPr>
          <p:cNvPr id="159" name="Google Shape;159;g2f14ed7eca1_0_174"/>
          <p:cNvPicPr preferRelativeResize="0"/>
          <p:nvPr/>
        </p:nvPicPr>
        <p:blipFill>
          <a:blip r:embed="rId6">
            <a:alphaModFix/>
          </a:blip>
          <a:stretch>
            <a:fillRect/>
          </a:stretch>
        </p:blipFill>
        <p:spPr>
          <a:xfrm>
            <a:off x="2297681" y="2015873"/>
            <a:ext cx="2062038" cy="17301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sp>
        <p:nvSpPr>
          <p:cNvPr id="164" name="Google Shape;164;g2f14ed7eca1_0_16"/>
          <p:cNvSpPr txBox="1">
            <a:spLocks noGrp="1"/>
          </p:cNvSpPr>
          <p:nvPr>
            <p:ph type="sldNum" idx="12"/>
          </p:nvPr>
        </p:nvSpPr>
        <p:spPr>
          <a:xfrm>
            <a:off x="8574953" y="4565000"/>
            <a:ext cx="333300" cy="393600"/>
          </a:xfrm>
          <a:prstGeom prst="rect">
            <a:avLst/>
          </a:prstGeom>
          <a:noFill/>
          <a:ln>
            <a:noFill/>
          </a:ln>
        </p:spPr>
        <p:txBody>
          <a:bodyPr spcFirstLastPara="1" wrap="square" lIns="91425" tIns="91425" rIns="91425" bIns="91425" anchor="ctr" anchorCtr="0">
            <a:normAutofit fontScale="85000" lnSpcReduction="10000"/>
          </a:bodyPr>
          <a:lstStyle/>
          <a:p>
            <a:pPr marL="0" lvl="0" indent="0" algn="ctr" rtl="0">
              <a:lnSpc>
                <a:spcPct val="100000"/>
              </a:lnSpc>
              <a:spcBef>
                <a:spcPts val="0"/>
              </a:spcBef>
              <a:spcAft>
                <a:spcPts val="0"/>
              </a:spcAft>
              <a:buSzPts val="1200"/>
              <a:buNone/>
            </a:pPr>
            <a:fld id="{00000000-1234-1234-1234-123412341234}" type="slidenum">
              <a:rPr lang="en-US" sz="1200">
                <a:solidFill>
                  <a:srgbClr val="1A2835"/>
                </a:solidFill>
                <a:latin typeface="Franklin Gothic"/>
                <a:ea typeface="Franklin Gothic"/>
                <a:cs typeface="Franklin Gothic"/>
                <a:sym typeface="Franklin Gothic"/>
              </a:rPr>
              <a:t>12</a:t>
            </a:fld>
            <a:endParaRPr sz="1200">
              <a:solidFill>
                <a:srgbClr val="1A2835"/>
              </a:solidFill>
              <a:latin typeface="Franklin Gothic"/>
              <a:ea typeface="Franklin Gothic"/>
              <a:cs typeface="Franklin Gothic"/>
              <a:sym typeface="Franklin Gothic"/>
            </a:endParaRPr>
          </a:p>
        </p:txBody>
      </p:sp>
      <p:pic>
        <p:nvPicPr>
          <p:cNvPr id="165" name="Google Shape;165;g2f14ed7eca1_0_16"/>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166" name="Google Shape;166;g2f14ed7eca1_0_16"/>
          <p:cNvSpPr txBox="1">
            <a:spLocks noGrp="1"/>
          </p:cNvSpPr>
          <p:nvPr>
            <p:ph type="title"/>
          </p:nvPr>
        </p:nvSpPr>
        <p:spPr>
          <a:xfrm>
            <a:off x="686453" y="2020378"/>
            <a:ext cx="7888500" cy="1354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990"/>
              <a:buNone/>
            </a:pPr>
            <a:r>
              <a:rPr lang="en-US" sz="3600" dirty="0">
                <a:solidFill>
                  <a:srgbClr val="1A2835"/>
                </a:solidFill>
              </a:rPr>
              <a:t>Methods &amp; Findings – </a:t>
            </a:r>
            <a:br>
              <a:rPr lang="en-US" sz="3600" dirty="0">
                <a:solidFill>
                  <a:srgbClr val="1A2835"/>
                </a:solidFill>
              </a:rPr>
            </a:br>
            <a:r>
              <a:rPr lang="en-US" sz="3600" dirty="0">
                <a:solidFill>
                  <a:srgbClr val="1A2835"/>
                </a:solidFill>
              </a:rPr>
              <a:t>Identifying Temporal Patterns in Alcohol Abuse</a:t>
            </a:r>
            <a:endParaRPr sz="3600" dirty="0"/>
          </a:p>
        </p:txBody>
      </p:sp>
      <p:sp>
        <p:nvSpPr>
          <p:cNvPr id="167" name="Google Shape;167;g2f14ed7eca1_0_16"/>
          <p:cNvSpPr/>
          <p:nvPr/>
        </p:nvSpPr>
        <p:spPr>
          <a:xfrm rot="10800000" flipH="1">
            <a:off x="812685" y="3656930"/>
            <a:ext cx="374400" cy="14400"/>
          </a:xfrm>
          <a:prstGeom prst="rect">
            <a:avLst/>
          </a:prstGeom>
          <a:solidFill>
            <a:srgbClr val="E57200"/>
          </a:solidFill>
          <a:ln w="19050" cap="flat" cmpd="sng">
            <a:solidFill>
              <a:srgbClr val="E57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
        <p:cNvGrpSpPr/>
        <p:nvPr/>
      </p:nvGrpSpPr>
      <p:grpSpPr>
        <a:xfrm>
          <a:off x="0" y="0"/>
          <a:ext cx="0" cy="0"/>
          <a:chOff x="0" y="0"/>
          <a:chExt cx="0" cy="0"/>
        </a:xfrm>
      </p:grpSpPr>
      <p:pic>
        <p:nvPicPr>
          <p:cNvPr id="172" name="Google Shape;172;g2f14ed7eca1_0_37"/>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173" name="Google Shape;173;g2f14ed7eca1_0_37"/>
          <p:cNvSpPr txBox="1"/>
          <p:nvPr/>
        </p:nvSpPr>
        <p:spPr>
          <a:xfrm>
            <a:off x="291150" y="25333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200" b="1">
                <a:solidFill>
                  <a:srgbClr val="1A2835"/>
                </a:solidFill>
                <a:latin typeface="Franklin Gothic"/>
                <a:ea typeface="Franklin Gothic"/>
                <a:cs typeface="Franklin Gothic"/>
                <a:sym typeface="Franklin Gothic"/>
              </a:rPr>
              <a:t>Data Pipeline &amp; Processing: Identifying Temporal Patterns in Risky Drinking</a:t>
            </a:r>
            <a:endParaRPr sz="4800" b="1" i="0" u="none" strike="noStrike" cap="none">
              <a:solidFill>
                <a:schemeClr val="dk1"/>
              </a:solidFill>
              <a:latin typeface="Franklin Gothic"/>
              <a:ea typeface="Franklin Gothic"/>
              <a:cs typeface="Franklin Gothic"/>
              <a:sym typeface="Franklin Gothic"/>
            </a:endParaRPr>
          </a:p>
        </p:txBody>
      </p:sp>
      <p:sp>
        <p:nvSpPr>
          <p:cNvPr id="174" name="Google Shape;174;g2f14ed7eca1_0_37"/>
          <p:cNvSpPr txBox="1"/>
          <p:nvPr/>
        </p:nvSpPr>
        <p:spPr>
          <a:xfrm>
            <a:off x="370550" y="871105"/>
            <a:ext cx="5916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p:txBody>
      </p:sp>
      <p:sp>
        <p:nvSpPr>
          <p:cNvPr id="175" name="Google Shape;175;g2f14ed7eca1_0_37"/>
          <p:cNvSpPr txBox="1"/>
          <p:nvPr/>
        </p:nvSpPr>
        <p:spPr>
          <a:xfrm>
            <a:off x="117125" y="1058805"/>
            <a:ext cx="5916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a:p>
            <a:pPr marL="914400" marR="0" lvl="0" indent="0" algn="l" rtl="0">
              <a:lnSpc>
                <a:spcPct val="100000"/>
              </a:lnSpc>
              <a:spcBef>
                <a:spcPts val="0"/>
              </a:spcBef>
              <a:spcAft>
                <a:spcPts val="0"/>
              </a:spcAft>
              <a:buNone/>
            </a:pPr>
            <a:endParaRPr/>
          </a:p>
        </p:txBody>
      </p:sp>
      <p:sp>
        <p:nvSpPr>
          <p:cNvPr id="176" name="Google Shape;176;g2f14ed7eca1_0_37"/>
          <p:cNvSpPr txBox="1"/>
          <p:nvPr/>
        </p:nvSpPr>
        <p:spPr>
          <a:xfrm>
            <a:off x="117125" y="1193900"/>
            <a:ext cx="4925100" cy="310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solidFill>
                  <a:schemeClr val="dk1"/>
                </a:solidFill>
                <a:latin typeface="Franklin Gothic"/>
                <a:ea typeface="Franklin Gothic"/>
                <a:cs typeface="Franklin Gothic"/>
                <a:sym typeface="Franklin Gothic"/>
              </a:rPr>
              <a:t>For each of Epic, Med Services, and </a:t>
            </a:r>
            <a:r>
              <a:rPr lang="en-US" sz="2000" dirty="0" err="1">
                <a:solidFill>
                  <a:schemeClr val="dk1"/>
                </a:solidFill>
                <a:latin typeface="Franklin Gothic"/>
                <a:ea typeface="Franklin Gothic"/>
                <a:cs typeface="Franklin Gothic"/>
                <a:sym typeface="Franklin Gothic"/>
              </a:rPr>
              <a:t>SafeGrounds</a:t>
            </a:r>
            <a:r>
              <a:rPr lang="en-US" sz="2000" dirty="0">
                <a:solidFill>
                  <a:schemeClr val="dk1"/>
                </a:solidFill>
                <a:latin typeface="Franklin Gothic"/>
                <a:ea typeface="Franklin Gothic"/>
                <a:cs typeface="Franklin Gothic"/>
                <a:sym typeface="Franklin Gothic"/>
              </a:rPr>
              <a:t>:</a:t>
            </a:r>
            <a:endParaRPr sz="2000" dirty="0">
              <a:solidFill>
                <a:schemeClr val="dk1"/>
              </a:solidFill>
              <a:latin typeface="Franklin Gothic"/>
              <a:ea typeface="Franklin Gothic"/>
              <a:cs typeface="Franklin Gothic"/>
              <a:sym typeface="Franklin Gothic"/>
            </a:endParaRPr>
          </a:p>
          <a:p>
            <a:pPr marL="457200" lvl="0" indent="-355600" algn="l" rtl="0">
              <a:spcBef>
                <a:spcPts val="0"/>
              </a:spcBef>
              <a:spcAft>
                <a:spcPts val="0"/>
              </a:spcAft>
              <a:buClr>
                <a:schemeClr val="dk1"/>
              </a:buClr>
              <a:buSzPts val="2000"/>
              <a:buFont typeface="Franklin Gothic"/>
              <a:buChar char="●"/>
            </a:pPr>
            <a:r>
              <a:rPr lang="en-US" sz="2000" dirty="0">
                <a:solidFill>
                  <a:schemeClr val="dk1"/>
                </a:solidFill>
                <a:latin typeface="Franklin Gothic"/>
                <a:ea typeface="Franklin Gothic"/>
                <a:cs typeface="Franklin Gothic"/>
                <a:sym typeface="Franklin Gothic"/>
              </a:rPr>
              <a:t>Calculate monthly alcohol-related incidents</a:t>
            </a:r>
            <a:endParaRPr sz="2000" dirty="0">
              <a:solidFill>
                <a:schemeClr val="dk1"/>
              </a:solidFill>
              <a:latin typeface="Franklin Gothic"/>
              <a:ea typeface="Franklin Gothic"/>
              <a:cs typeface="Franklin Gothic"/>
              <a:sym typeface="Franklin Gothic"/>
            </a:endParaRPr>
          </a:p>
          <a:p>
            <a:pPr marL="914400" lvl="0" indent="-355600" algn="l" rtl="0">
              <a:spcBef>
                <a:spcPts val="0"/>
              </a:spcBef>
              <a:spcAft>
                <a:spcPts val="0"/>
              </a:spcAft>
              <a:buClr>
                <a:schemeClr val="dk1"/>
              </a:buClr>
              <a:buSzPts val="2000"/>
              <a:buFont typeface="Franklin Gothic"/>
              <a:buChar char="●"/>
            </a:pPr>
            <a:r>
              <a:rPr lang="en-US" sz="2000" dirty="0">
                <a:solidFill>
                  <a:schemeClr val="dk1"/>
                </a:solidFill>
                <a:latin typeface="Franklin Gothic"/>
                <a:ea typeface="Franklin Gothic"/>
                <a:cs typeface="Franklin Gothic"/>
                <a:sym typeface="Franklin Gothic"/>
              </a:rPr>
              <a:t>Adjust for seasonality</a:t>
            </a:r>
            <a:endParaRPr sz="2000" dirty="0">
              <a:solidFill>
                <a:schemeClr val="dk1"/>
              </a:solidFill>
              <a:latin typeface="Franklin Gothic"/>
              <a:ea typeface="Franklin Gothic"/>
              <a:cs typeface="Franklin Gothic"/>
              <a:sym typeface="Franklin Gothic"/>
            </a:endParaRPr>
          </a:p>
          <a:p>
            <a:pPr marL="1371600" lvl="1" indent="-355600" algn="l" rtl="0">
              <a:spcBef>
                <a:spcPts val="0"/>
              </a:spcBef>
              <a:spcAft>
                <a:spcPts val="0"/>
              </a:spcAft>
              <a:buClr>
                <a:schemeClr val="dk1"/>
              </a:buClr>
              <a:buSzPts val="2000"/>
              <a:buFont typeface="Franklin Gothic"/>
              <a:buChar char="○"/>
            </a:pPr>
            <a:r>
              <a:rPr lang="en-US" sz="2000" dirty="0">
                <a:solidFill>
                  <a:schemeClr val="dk1"/>
                </a:solidFill>
                <a:latin typeface="Franklin Gothic"/>
                <a:ea typeface="Franklin Gothic"/>
                <a:cs typeface="Franklin Gothic"/>
                <a:sym typeface="Franklin Gothic"/>
              </a:rPr>
              <a:t>Calculate monthly alcohol-related incidents per 1000 total incidents</a:t>
            </a:r>
            <a:endParaRPr sz="2000" dirty="0">
              <a:solidFill>
                <a:schemeClr val="dk1"/>
              </a:solidFill>
              <a:latin typeface="Franklin Gothic"/>
              <a:ea typeface="Franklin Gothic"/>
              <a:cs typeface="Franklin Gothic"/>
              <a:sym typeface="Franklin Gothic"/>
            </a:endParaRPr>
          </a:p>
          <a:p>
            <a:pPr marL="914400" lvl="0" indent="-355600" algn="l" rtl="0">
              <a:spcBef>
                <a:spcPts val="0"/>
              </a:spcBef>
              <a:spcAft>
                <a:spcPts val="0"/>
              </a:spcAft>
              <a:buClr>
                <a:schemeClr val="dk1"/>
              </a:buClr>
              <a:buSzPts val="2000"/>
              <a:buFont typeface="Franklin Gothic"/>
              <a:buChar char="●"/>
            </a:pPr>
            <a:r>
              <a:rPr lang="en-US" sz="2000" dirty="0">
                <a:solidFill>
                  <a:schemeClr val="dk1"/>
                </a:solidFill>
                <a:latin typeface="Franklin Gothic"/>
                <a:ea typeface="Franklin Gothic"/>
                <a:cs typeface="Franklin Gothic"/>
                <a:sym typeface="Franklin Gothic"/>
              </a:rPr>
              <a:t>Smooth Data</a:t>
            </a:r>
            <a:endParaRPr sz="2000" dirty="0">
              <a:solidFill>
                <a:schemeClr val="dk1"/>
              </a:solidFill>
              <a:latin typeface="Franklin Gothic"/>
              <a:ea typeface="Franklin Gothic"/>
              <a:cs typeface="Franklin Gothic"/>
              <a:sym typeface="Franklin Gothic"/>
            </a:endParaRPr>
          </a:p>
          <a:p>
            <a:pPr marL="1371600" lvl="1" indent="-355600" algn="l" rtl="0">
              <a:spcBef>
                <a:spcPts val="0"/>
              </a:spcBef>
              <a:spcAft>
                <a:spcPts val="0"/>
              </a:spcAft>
              <a:buClr>
                <a:schemeClr val="dk1"/>
              </a:buClr>
              <a:buSzPts val="2000"/>
              <a:buFont typeface="Franklin Gothic"/>
              <a:buChar char="○"/>
            </a:pPr>
            <a:r>
              <a:rPr lang="en-US" sz="2000" dirty="0">
                <a:solidFill>
                  <a:schemeClr val="dk1"/>
                </a:solidFill>
                <a:latin typeface="Franklin Gothic"/>
                <a:ea typeface="Franklin Gothic"/>
                <a:cs typeface="Franklin Gothic"/>
                <a:sym typeface="Franklin Gothic"/>
              </a:rPr>
              <a:t>CUSUM Chart </a:t>
            </a:r>
            <a:endParaRPr sz="2000" dirty="0">
              <a:solidFill>
                <a:schemeClr val="dk1"/>
              </a:solidFill>
              <a:latin typeface="Franklin Gothic"/>
              <a:ea typeface="Franklin Gothic"/>
              <a:cs typeface="Franklin Gothic"/>
              <a:sym typeface="Franklin Gothic"/>
            </a:endParaRPr>
          </a:p>
          <a:p>
            <a:pPr marL="914400" lvl="0" indent="0" algn="l" rtl="0">
              <a:spcBef>
                <a:spcPts val="0"/>
              </a:spcBef>
              <a:spcAft>
                <a:spcPts val="0"/>
              </a:spcAft>
              <a:buNone/>
            </a:pPr>
            <a:endParaRPr sz="2000" dirty="0">
              <a:solidFill>
                <a:schemeClr val="dk1"/>
              </a:solidFill>
              <a:latin typeface="Franklin Gothic"/>
              <a:ea typeface="Franklin Gothic"/>
              <a:cs typeface="Franklin Gothic"/>
              <a:sym typeface="Franklin Gothic"/>
            </a:endParaRPr>
          </a:p>
        </p:txBody>
      </p:sp>
      <p:pic>
        <p:nvPicPr>
          <p:cNvPr id="177" name="Google Shape;177;g2f14ed7eca1_0_37"/>
          <p:cNvPicPr preferRelativeResize="0"/>
          <p:nvPr/>
        </p:nvPicPr>
        <p:blipFill>
          <a:blip r:embed="rId5">
            <a:alphaModFix/>
          </a:blip>
          <a:stretch>
            <a:fillRect/>
          </a:stretch>
        </p:blipFill>
        <p:spPr>
          <a:xfrm>
            <a:off x="5074700" y="1079605"/>
            <a:ext cx="3796976" cy="2984306"/>
          </a:xfrm>
          <a:prstGeom prst="rect">
            <a:avLst/>
          </a:prstGeom>
          <a:noFill/>
          <a:ln>
            <a:noFill/>
          </a:ln>
        </p:spPr>
      </p:pic>
      <p:sp>
        <p:nvSpPr>
          <p:cNvPr id="178" name="Google Shape;178;g2f14ed7eca1_0_37"/>
          <p:cNvSpPr txBox="1"/>
          <p:nvPr/>
        </p:nvSpPr>
        <p:spPr>
          <a:xfrm>
            <a:off x="5074638" y="4014475"/>
            <a:ext cx="3797100" cy="52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chemeClr val="dk1"/>
                </a:solidFill>
                <a:latin typeface="Franklin Gothic"/>
                <a:ea typeface="Franklin Gothic"/>
                <a:cs typeface="Franklin Gothic"/>
                <a:sym typeface="Franklin Gothic"/>
              </a:rPr>
              <a:t>Ex.: Monthly alc.-related incidents, pre- seasonality adjustment and smoothing.</a:t>
            </a:r>
            <a:endParaRPr sz="1800">
              <a:solidFill>
                <a:schemeClr val="dk1"/>
              </a:solidFill>
              <a:latin typeface="Franklin Gothic"/>
              <a:ea typeface="Franklin Gothic"/>
              <a:cs typeface="Franklin Gothic"/>
              <a:sym typeface="Franklin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pic>
        <p:nvPicPr>
          <p:cNvPr id="183" name="Google Shape;183;g2f14ed7eca1_21_9"/>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184" name="Google Shape;184;g2f14ed7eca1_21_9"/>
          <p:cNvSpPr txBox="1"/>
          <p:nvPr/>
        </p:nvSpPr>
        <p:spPr>
          <a:xfrm>
            <a:off x="291150" y="28708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000" b="1">
                <a:solidFill>
                  <a:srgbClr val="1A2835"/>
                </a:solidFill>
                <a:latin typeface="Franklin Gothic"/>
                <a:ea typeface="Franklin Gothic"/>
                <a:cs typeface="Franklin Gothic"/>
                <a:sym typeface="Franklin Gothic"/>
              </a:rPr>
              <a:t>Data Pipeline &amp; Processing: Identifying Temporal Patterns in Risky Drinking,  Cont’d.</a:t>
            </a:r>
            <a:endParaRPr sz="3000" b="1" i="0" u="none" strike="noStrike" cap="none">
              <a:solidFill>
                <a:schemeClr val="dk1"/>
              </a:solidFill>
              <a:latin typeface="Franklin Gothic"/>
              <a:ea typeface="Franklin Gothic"/>
              <a:cs typeface="Franklin Gothic"/>
              <a:sym typeface="Franklin Gothic"/>
            </a:endParaRPr>
          </a:p>
        </p:txBody>
      </p:sp>
      <p:pic>
        <p:nvPicPr>
          <p:cNvPr id="185" name="Google Shape;185;g2f14ed7eca1_21_9"/>
          <p:cNvPicPr preferRelativeResize="0"/>
          <p:nvPr/>
        </p:nvPicPr>
        <p:blipFill>
          <a:blip r:embed="rId5">
            <a:alphaModFix/>
          </a:blip>
          <a:stretch>
            <a:fillRect/>
          </a:stretch>
        </p:blipFill>
        <p:spPr>
          <a:xfrm>
            <a:off x="1435475" y="1054900"/>
            <a:ext cx="6273049" cy="3420925"/>
          </a:xfrm>
          <a:prstGeom prst="rect">
            <a:avLst/>
          </a:prstGeom>
          <a:noFill/>
          <a:ln>
            <a:noFill/>
          </a:ln>
        </p:spPr>
      </p:pic>
      <p:sp>
        <p:nvSpPr>
          <p:cNvPr id="186" name="Google Shape;186;g2f14ed7eca1_21_9"/>
          <p:cNvSpPr txBox="1"/>
          <p:nvPr/>
        </p:nvSpPr>
        <p:spPr>
          <a:xfrm>
            <a:off x="2249400" y="4348175"/>
            <a:ext cx="4972500" cy="34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Franklin Gothic"/>
                <a:ea typeface="Franklin Gothic"/>
                <a:cs typeface="Franklin Gothic"/>
                <a:sym typeface="Franklin Gothic"/>
              </a:rPr>
              <a:t>Ex.: Seasonality--adjusted and smoothed data </a:t>
            </a:r>
            <a:endParaRPr sz="1800">
              <a:solidFill>
                <a:schemeClr val="dk1"/>
              </a:solidFill>
              <a:latin typeface="Franklin Gothic"/>
              <a:ea typeface="Franklin Gothic"/>
              <a:cs typeface="Franklin Gothic"/>
              <a:sym typeface="Franklin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
        <p:cNvGrpSpPr/>
        <p:nvPr/>
      </p:nvGrpSpPr>
      <p:grpSpPr>
        <a:xfrm>
          <a:off x="0" y="0"/>
          <a:ext cx="0" cy="0"/>
          <a:chOff x="0" y="0"/>
          <a:chExt cx="0" cy="0"/>
        </a:xfrm>
      </p:grpSpPr>
      <p:pic>
        <p:nvPicPr>
          <p:cNvPr id="198" name="Google Shape;198;g2f14ed7eca1_21_37"/>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199" name="Google Shape;199;g2f14ed7eca1_21_37"/>
          <p:cNvSpPr txBox="1"/>
          <p:nvPr/>
        </p:nvSpPr>
        <p:spPr>
          <a:xfrm>
            <a:off x="291150" y="28708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000" b="1">
                <a:solidFill>
                  <a:srgbClr val="1A2835"/>
                </a:solidFill>
                <a:latin typeface="Franklin Gothic"/>
                <a:ea typeface="Franklin Gothic"/>
                <a:cs typeface="Franklin Gothic"/>
                <a:sym typeface="Franklin Gothic"/>
              </a:rPr>
              <a:t>Change Point Detection</a:t>
            </a:r>
            <a:endParaRPr sz="3000" b="1" i="0" u="none" strike="noStrike" cap="none">
              <a:solidFill>
                <a:schemeClr val="dk1"/>
              </a:solidFill>
              <a:latin typeface="Franklin Gothic"/>
              <a:ea typeface="Franklin Gothic"/>
              <a:cs typeface="Franklin Gothic"/>
              <a:sym typeface="Franklin Gothic"/>
            </a:endParaRPr>
          </a:p>
        </p:txBody>
      </p:sp>
      <p:sp>
        <p:nvSpPr>
          <p:cNvPr id="200" name="Google Shape;200;g2f14ed7eca1_21_37"/>
          <p:cNvSpPr txBox="1"/>
          <p:nvPr/>
        </p:nvSpPr>
        <p:spPr>
          <a:xfrm>
            <a:off x="745800" y="832775"/>
            <a:ext cx="7652400" cy="20679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Clr>
                <a:schemeClr val="dk1"/>
              </a:buClr>
              <a:buSzPts val="3000"/>
              <a:buFont typeface="Franklin Gothic"/>
              <a:buChar char="●"/>
            </a:pPr>
            <a:r>
              <a:rPr lang="en-US" sz="3000">
                <a:solidFill>
                  <a:schemeClr val="dk1"/>
                </a:solidFill>
                <a:latin typeface="Franklin Gothic"/>
                <a:ea typeface="Franklin Gothic"/>
                <a:cs typeface="Franklin Gothic"/>
                <a:sym typeface="Franklin Gothic"/>
              </a:rPr>
              <a:t>Ensemble of Methods:</a:t>
            </a:r>
            <a:endParaRPr sz="3000">
              <a:solidFill>
                <a:schemeClr val="dk1"/>
              </a:solidFill>
              <a:latin typeface="Franklin Gothic"/>
              <a:ea typeface="Franklin Gothic"/>
              <a:cs typeface="Franklin Gothic"/>
              <a:sym typeface="Franklin Gothic"/>
            </a:endParaRPr>
          </a:p>
          <a:p>
            <a:pPr marL="914400" lvl="1" indent="-419100" algn="l" rtl="0">
              <a:spcBef>
                <a:spcPts val="0"/>
              </a:spcBef>
              <a:spcAft>
                <a:spcPts val="0"/>
              </a:spcAft>
              <a:buClr>
                <a:schemeClr val="dk1"/>
              </a:buClr>
              <a:buSzPts val="3000"/>
              <a:buFont typeface="Franklin Gothic"/>
              <a:buChar char="○"/>
            </a:pPr>
            <a:r>
              <a:rPr lang="en-US" sz="2000">
                <a:solidFill>
                  <a:schemeClr val="dk1"/>
                </a:solidFill>
                <a:latin typeface="Franklin Gothic"/>
                <a:ea typeface="Franklin Gothic"/>
                <a:cs typeface="Franklin Gothic"/>
                <a:sym typeface="Franklin Gothic"/>
              </a:rPr>
              <a:t>Dynamic Programming, </a:t>
            </a:r>
            <a:r>
              <a:rPr lang="en-US" sz="2000" b="1">
                <a:solidFill>
                  <a:schemeClr val="dk1"/>
                </a:solidFill>
                <a:latin typeface="Franklin Gothic"/>
                <a:ea typeface="Franklin Gothic"/>
                <a:cs typeface="Franklin Gothic"/>
                <a:sym typeface="Franklin Gothic"/>
              </a:rPr>
              <a:t>Pelt</a:t>
            </a:r>
            <a:r>
              <a:rPr lang="en-US" sz="2000">
                <a:solidFill>
                  <a:schemeClr val="dk1"/>
                </a:solidFill>
                <a:latin typeface="Franklin Gothic"/>
                <a:ea typeface="Franklin Gothic"/>
                <a:cs typeface="Franklin Gothic"/>
                <a:sym typeface="Franklin Gothic"/>
              </a:rPr>
              <a:t>, Kernel Change Detection, Binary Segmentation, Bottom-Up</a:t>
            </a:r>
            <a:endParaRPr sz="2000">
              <a:solidFill>
                <a:schemeClr val="dk1"/>
              </a:solidFill>
              <a:latin typeface="Franklin Gothic"/>
              <a:ea typeface="Franklin Gothic"/>
              <a:cs typeface="Franklin Gothic"/>
              <a:sym typeface="Franklin Gothic"/>
            </a:endParaRPr>
          </a:p>
          <a:p>
            <a:pPr marL="1371600" lvl="2" indent="-355600" algn="l" rtl="0">
              <a:spcBef>
                <a:spcPts val="0"/>
              </a:spcBef>
              <a:spcAft>
                <a:spcPts val="0"/>
              </a:spcAft>
              <a:buClr>
                <a:schemeClr val="dk1"/>
              </a:buClr>
              <a:buSzPts val="2000"/>
              <a:buFont typeface="Franklin Gothic"/>
              <a:buChar char="■"/>
            </a:pPr>
            <a:r>
              <a:rPr lang="en-US" sz="2000">
                <a:solidFill>
                  <a:schemeClr val="dk1"/>
                </a:solidFill>
                <a:latin typeface="Franklin Gothic"/>
                <a:ea typeface="Franklin Gothic"/>
                <a:cs typeface="Franklin Gothic"/>
                <a:sym typeface="Franklin Gothic"/>
              </a:rPr>
              <a:t>Ran for each of smoothed Epic, Med Services, and SafeGrounds data</a:t>
            </a:r>
            <a:endParaRPr sz="2000">
              <a:solidFill>
                <a:schemeClr val="dk1"/>
              </a:solidFill>
              <a:latin typeface="Franklin Gothic"/>
              <a:ea typeface="Franklin Gothic"/>
              <a:cs typeface="Franklin Gothic"/>
              <a:sym typeface="Franklin Gothic"/>
            </a:endParaRPr>
          </a:p>
        </p:txBody>
      </p:sp>
      <p:pic>
        <p:nvPicPr>
          <p:cNvPr id="201" name="Google Shape;201;g2f14ed7eca1_21_37"/>
          <p:cNvPicPr preferRelativeResize="0"/>
          <p:nvPr/>
        </p:nvPicPr>
        <p:blipFill>
          <a:blip r:embed="rId5">
            <a:alphaModFix/>
          </a:blip>
          <a:stretch>
            <a:fillRect/>
          </a:stretch>
        </p:blipFill>
        <p:spPr>
          <a:xfrm>
            <a:off x="696225" y="2739225"/>
            <a:ext cx="7751562" cy="1492500"/>
          </a:xfrm>
          <a:prstGeom prst="rect">
            <a:avLst/>
          </a:prstGeom>
          <a:noFill/>
          <a:ln>
            <a:noFill/>
          </a:ln>
        </p:spPr>
      </p:pic>
      <p:sp>
        <p:nvSpPr>
          <p:cNvPr id="202" name="Google Shape;202;g2f14ed7eca1_21_37"/>
          <p:cNvSpPr txBox="1"/>
          <p:nvPr/>
        </p:nvSpPr>
        <p:spPr>
          <a:xfrm>
            <a:off x="2634750" y="4159775"/>
            <a:ext cx="3874500" cy="37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Franklin Gothic"/>
                <a:ea typeface="Franklin Gothic"/>
                <a:cs typeface="Franklin Gothic"/>
                <a:sym typeface="Franklin Gothic"/>
              </a:rPr>
              <a:t>Ex.: Pelt on smoothed Epic data</a:t>
            </a:r>
            <a:endParaRPr sz="1800">
              <a:solidFill>
                <a:schemeClr val="dk1"/>
              </a:solidFill>
              <a:latin typeface="Franklin Gothic"/>
              <a:ea typeface="Franklin Gothic"/>
              <a:cs typeface="Franklin Gothic"/>
              <a:sym typeface="Franklin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chOff x="0" y="0"/>
          <a:chExt cx="0" cy="0"/>
        </a:xfrm>
      </p:grpSpPr>
      <p:pic>
        <p:nvPicPr>
          <p:cNvPr id="207" name="Google Shape;207;g2f14ed7eca1_21_43"/>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208" name="Google Shape;208;g2f14ed7eca1_21_43"/>
          <p:cNvSpPr txBox="1"/>
          <p:nvPr/>
        </p:nvSpPr>
        <p:spPr>
          <a:xfrm>
            <a:off x="291150" y="28708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000" b="1">
                <a:solidFill>
                  <a:srgbClr val="1A2835"/>
                </a:solidFill>
                <a:latin typeface="Franklin Gothic"/>
                <a:ea typeface="Franklin Gothic"/>
                <a:cs typeface="Franklin Gothic"/>
                <a:sym typeface="Franklin Gothic"/>
              </a:rPr>
              <a:t>Change Point Detection Results</a:t>
            </a:r>
            <a:endParaRPr sz="3000" b="1" i="0" u="none" strike="noStrike" cap="none">
              <a:solidFill>
                <a:schemeClr val="dk1"/>
              </a:solidFill>
              <a:latin typeface="Franklin Gothic"/>
              <a:ea typeface="Franklin Gothic"/>
              <a:cs typeface="Franklin Gothic"/>
              <a:sym typeface="Franklin Gothic"/>
            </a:endParaRPr>
          </a:p>
        </p:txBody>
      </p:sp>
      <p:sp>
        <p:nvSpPr>
          <p:cNvPr id="209" name="Google Shape;209;g2f14ed7eca1_21_43"/>
          <p:cNvSpPr txBox="1"/>
          <p:nvPr/>
        </p:nvSpPr>
        <p:spPr>
          <a:xfrm>
            <a:off x="505850" y="1076275"/>
            <a:ext cx="8314200" cy="33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solidFill>
                  <a:schemeClr val="dk1"/>
                </a:solidFill>
                <a:latin typeface="Franklin Gothic"/>
                <a:ea typeface="Franklin Gothic"/>
                <a:cs typeface="Franklin Gothic"/>
                <a:sym typeface="Franklin Gothic"/>
              </a:rPr>
              <a:t>Most frequently detected change point:</a:t>
            </a:r>
            <a:endParaRPr sz="2000" dirty="0">
              <a:solidFill>
                <a:schemeClr val="dk1"/>
              </a:solidFill>
              <a:latin typeface="Franklin Gothic"/>
              <a:ea typeface="Franklin Gothic"/>
              <a:cs typeface="Franklin Gothic"/>
              <a:sym typeface="Franklin Gothic"/>
            </a:endParaRPr>
          </a:p>
          <a:p>
            <a:pPr marL="457200" lvl="0" indent="-355600" algn="l" rtl="0">
              <a:spcBef>
                <a:spcPts val="0"/>
              </a:spcBef>
              <a:spcAft>
                <a:spcPts val="0"/>
              </a:spcAft>
              <a:buClr>
                <a:schemeClr val="dk1"/>
              </a:buClr>
              <a:buSzPts val="2000"/>
              <a:buFont typeface="Franklin Gothic"/>
              <a:buChar char="●"/>
            </a:pPr>
            <a:r>
              <a:rPr lang="en-US" sz="2000" dirty="0">
                <a:solidFill>
                  <a:schemeClr val="dk1"/>
                </a:solidFill>
                <a:latin typeface="Franklin Gothic"/>
                <a:ea typeface="Franklin Gothic"/>
                <a:cs typeface="Franklin Gothic"/>
                <a:sym typeface="Franklin Gothic"/>
              </a:rPr>
              <a:t>Epic: November 2021 (7/10 methods)</a:t>
            </a:r>
            <a:endParaRPr sz="2000" dirty="0">
              <a:solidFill>
                <a:schemeClr val="dk1"/>
              </a:solidFill>
              <a:latin typeface="Franklin Gothic"/>
              <a:ea typeface="Franklin Gothic"/>
              <a:cs typeface="Franklin Gothic"/>
              <a:sym typeface="Franklin Gothic"/>
            </a:endParaRPr>
          </a:p>
          <a:p>
            <a:pPr marL="457200" lvl="0" indent="-355600" algn="l" rtl="0">
              <a:spcBef>
                <a:spcPts val="0"/>
              </a:spcBef>
              <a:spcAft>
                <a:spcPts val="0"/>
              </a:spcAft>
              <a:buClr>
                <a:schemeClr val="dk1"/>
              </a:buClr>
              <a:buSzPts val="2000"/>
              <a:buFont typeface="Franklin Gothic"/>
              <a:buChar char="●"/>
            </a:pPr>
            <a:r>
              <a:rPr lang="en-US" sz="2000" dirty="0">
                <a:solidFill>
                  <a:schemeClr val="dk1"/>
                </a:solidFill>
                <a:latin typeface="Franklin Gothic"/>
                <a:ea typeface="Franklin Gothic"/>
                <a:cs typeface="Franklin Gothic"/>
                <a:sym typeface="Franklin Gothic"/>
              </a:rPr>
              <a:t>Med Services: May 2018 (7/10 methods</a:t>
            </a:r>
            <a:endParaRPr sz="2000" dirty="0">
              <a:solidFill>
                <a:schemeClr val="dk1"/>
              </a:solidFill>
              <a:latin typeface="Franklin Gothic"/>
              <a:ea typeface="Franklin Gothic"/>
              <a:cs typeface="Franklin Gothic"/>
              <a:sym typeface="Franklin Gothic"/>
            </a:endParaRPr>
          </a:p>
          <a:p>
            <a:pPr marL="457200" lvl="0" indent="-355600" algn="l" rtl="0">
              <a:spcBef>
                <a:spcPts val="0"/>
              </a:spcBef>
              <a:spcAft>
                <a:spcPts val="0"/>
              </a:spcAft>
              <a:buClr>
                <a:schemeClr val="dk1"/>
              </a:buClr>
              <a:buSzPts val="2000"/>
              <a:buFont typeface="Franklin Gothic"/>
              <a:buChar char="●"/>
            </a:pPr>
            <a:r>
              <a:rPr lang="en-US" sz="2000" dirty="0" err="1">
                <a:solidFill>
                  <a:schemeClr val="dk1"/>
                </a:solidFill>
                <a:latin typeface="Franklin Gothic"/>
                <a:ea typeface="Franklin Gothic"/>
                <a:cs typeface="Franklin Gothic"/>
                <a:sym typeface="Franklin Gothic"/>
              </a:rPr>
              <a:t>SafeGrounds</a:t>
            </a:r>
            <a:r>
              <a:rPr lang="en-US" sz="2000" dirty="0">
                <a:solidFill>
                  <a:schemeClr val="dk1"/>
                </a:solidFill>
                <a:latin typeface="Franklin Gothic"/>
                <a:ea typeface="Franklin Gothic"/>
                <a:cs typeface="Franklin Gothic"/>
                <a:sym typeface="Franklin Gothic"/>
              </a:rPr>
              <a:t>: November 2018 (8/10 methods)</a:t>
            </a:r>
            <a:endParaRPr sz="20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0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US" sz="2000" dirty="0">
                <a:solidFill>
                  <a:schemeClr val="dk1"/>
                </a:solidFill>
                <a:latin typeface="Franklin Gothic"/>
                <a:ea typeface="Franklin Gothic"/>
                <a:cs typeface="Franklin Gothic"/>
                <a:sym typeface="Franklin Gothic"/>
              </a:rPr>
              <a:t>Pelt:</a:t>
            </a:r>
            <a:endParaRPr sz="2000" dirty="0">
              <a:solidFill>
                <a:schemeClr val="dk1"/>
              </a:solidFill>
              <a:latin typeface="Franklin Gothic"/>
              <a:ea typeface="Franklin Gothic"/>
              <a:cs typeface="Franklin Gothic"/>
              <a:sym typeface="Franklin Gothic"/>
            </a:endParaRPr>
          </a:p>
          <a:p>
            <a:pPr marL="457200" lvl="0" indent="-355600" algn="l" rtl="0">
              <a:spcBef>
                <a:spcPts val="0"/>
              </a:spcBef>
              <a:spcAft>
                <a:spcPts val="0"/>
              </a:spcAft>
              <a:buClr>
                <a:schemeClr val="dk1"/>
              </a:buClr>
              <a:buSzPts val="2000"/>
              <a:buFont typeface="Franklin Gothic"/>
              <a:buChar char="●"/>
            </a:pPr>
            <a:r>
              <a:rPr lang="en-US" sz="2000" dirty="0">
                <a:solidFill>
                  <a:schemeClr val="dk1"/>
                </a:solidFill>
                <a:latin typeface="Franklin Gothic"/>
                <a:ea typeface="Franklin Gothic"/>
                <a:cs typeface="Franklin Gothic"/>
                <a:sym typeface="Franklin Gothic"/>
              </a:rPr>
              <a:t>Epic: Detected 8 change points including April 2020</a:t>
            </a:r>
            <a:endParaRPr sz="2000" dirty="0">
              <a:solidFill>
                <a:schemeClr val="dk1"/>
              </a:solidFill>
              <a:latin typeface="Franklin Gothic"/>
              <a:ea typeface="Franklin Gothic"/>
              <a:cs typeface="Franklin Gothic"/>
              <a:sym typeface="Franklin Gothic"/>
            </a:endParaRPr>
          </a:p>
          <a:p>
            <a:pPr marL="457200" lvl="0" indent="-355600" algn="l" rtl="0">
              <a:spcBef>
                <a:spcPts val="0"/>
              </a:spcBef>
              <a:spcAft>
                <a:spcPts val="0"/>
              </a:spcAft>
              <a:buClr>
                <a:schemeClr val="dk1"/>
              </a:buClr>
              <a:buSzPts val="2000"/>
              <a:buFont typeface="Franklin Gothic"/>
              <a:buChar char="●"/>
            </a:pPr>
            <a:r>
              <a:rPr lang="en-US" sz="2000" dirty="0">
                <a:solidFill>
                  <a:schemeClr val="dk1"/>
                </a:solidFill>
                <a:latin typeface="Franklin Gothic"/>
                <a:ea typeface="Franklin Gothic"/>
                <a:cs typeface="Franklin Gothic"/>
                <a:sym typeface="Franklin Gothic"/>
              </a:rPr>
              <a:t>Med Services: Detected 11 change points including April 2020</a:t>
            </a:r>
            <a:endParaRPr sz="2000" dirty="0">
              <a:solidFill>
                <a:schemeClr val="dk1"/>
              </a:solidFill>
              <a:latin typeface="Franklin Gothic"/>
              <a:ea typeface="Franklin Gothic"/>
              <a:cs typeface="Franklin Gothic"/>
              <a:sym typeface="Franklin Gothic"/>
            </a:endParaRPr>
          </a:p>
          <a:p>
            <a:pPr marL="457200" lvl="0" indent="-355600" algn="l" rtl="0">
              <a:spcBef>
                <a:spcPts val="0"/>
              </a:spcBef>
              <a:spcAft>
                <a:spcPts val="0"/>
              </a:spcAft>
              <a:buClr>
                <a:schemeClr val="dk1"/>
              </a:buClr>
              <a:buSzPts val="2000"/>
              <a:buFont typeface="Franklin Gothic"/>
              <a:buChar char="●"/>
            </a:pPr>
            <a:r>
              <a:rPr lang="en-US" sz="2000" dirty="0" err="1">
                <a:solidFill>
                  <a:schemeClr val="dk1"/>
                </a:solidFill>
                <a:latin typeface="Franklin Gothic"/>
                <a:ea typeface="Franklin Gothic"/>
                <a:cs typeface="Franklin Gothic"/>
                <a:sym typeface="Franklin Gothic"/>
              </a:rPr>
              <a:t>SafeGrounds</a:t>
            </a:r>
            <a:r>
              <a:rPr lang="en-US" sz="2000" dirty="0">
                <a:solidFill>
                  <a:schemeClr val="dk1"/>
                </a:solidFill>
                <a:latin typeface="Franklin Gothic"/>
                <a:ea typeface="Franklin Gothic"/>
                <a:cs typeface="Franklin Gothic"/>
                <a:sym typeface="Franklin Gothic"/>
              </a:rPr>
              <a:t>: Detected 11 change points including March 2020</a:t>
            </a:r>
            <a:endParaRPr sz="2000" dirty="0">
              <a:solidFill>
                <a:schemeClr val="dk1"/>
              </a:solidFill>
              <a:latin typeface="Franklin Gothic"/>
              <a:ea typeface="Franklin Gothic"/>
              <a:cs typeface="Franklin Gothic"/>
              <a:sym typeface="Franklin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3"/>
        <p:cNvGrpSpPr/>
        <p:nvPr/>
      </p:nvGrpSpPr>
      <p:grpSpPr>
        <a:xfrm>
          <a:off x="0" y="0"/>
          <a:ext cx="0" cy="0"/>
          <a:chOff x="0" y="0"/>
          <a:chExt cx="0" cy="0"/>
        </a:xfrm>
      </p:grpSpPr>
      <p:pic>
        <p:nvPicPr>
          <p:cNvPr id="214" name="Google Shape;214;g2f14ed7eca1_21_52"/>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215" name="Google Shape;215;g2f14ed7eca1_21_52"/>
          <p:cNvSpPr txBox="1"/>
          <p:nvPr/>
        </p:nvSpPr>
        <p:spPr>
          <a:xfrm>
            <a:off x="291150" y="28708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000" b="1">
                <a:solidFill>
                  <a:srgbClr val="1A2835"/>
                </a:solidFill>
                <a:latin typeface="Franklin Gothic"/>
                <a:ea typeface="Franklin Gothic"/>
                <a:cs typeface="Franklin Gothic"/>
                <a:sym typeface="Franklin Gothic"/>
              </a:rPr>
              <a:t>Analysis of Variance and Tukey Tests</a:t>
            </a:r>
            <a:endParaRPr sz="3000" b="1" i="0" u="none" strike="noStrike" cap="none">
              <a:solidFill>
                <a:schemeClr val="dk1"/>
              </a:solidFill>
              <a:latin typeface="Franklin Gothic"/>
              <a:ea typeface="Franklin Gothic"/>
              <a:cs typeface="Franklin Gothic"/>
              <a:sym typeface="Franklin Gothic"/>
            </a:endParaRPr>
          </a:p>
        </p:txBody>
      </p:sp>
      <p:sp>
        <p:nvSpPr>
          <p:cNvPr id="216" name="Google Shape;216;g2f14ed7eca1_21_52"/>
          <p:cNvSpPr txBox="1"/>
          <p:nvPr/>
        </p:nvSpPr>
        <p:spPr>
          <a:xfrm>
            <a:off x="473550" y="1043975"/>
            <a:ext cx="8104200" cy="30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1"/>
                </a:solidFill>
                <a:latin typeface="Franklin Gothic"/>
                <a:ea typeface="Franklin Gothic"/>
                <a:cs typeface="Franklin Gothic"/>
                <a:sym typeface="Franklin Gothic"/>
              </a:rPr>
              <a:t>For each of Epic, Med Services, and SafeGrounds:</a:t>
            </a:r>
            <a:endParaRPr sz="2000">
              <a:solidFill>
                <a:schemeClr val="dk1"/>
              </a:solidFill>
              <a:latin typeface="Franklin Gothic"/>
              <a:ea typeface="Franklin Gothic"/>
              <a:cs typeface="Franklin Gothic"/>
              <a:sym typeface="Franklin Gothic"/>
            </a:endParaRPr>
          </a:p>
          <a:p>
            <a:pPr marL="457200" lvl="0" indent="-355600" algn="l" rtl="0">
              <a:spcBef>
                <a:spcPts val="0"/>
              </a:spcBef>
              <a:spcAft>
                <a:spcPts val="0"/>
              </a:spcAft>
              <a:buClr>
                <a:schemeClr val="dk1"/>
              </a:buClr>
              <a:buSzPts val="2000"/>
              <a:buFont typeface="Franklin Gothic"/>
              <a:buChar char="●"/>
            </a:pPr>
            <a:r>
              <a:rPr lang="en-US" sz="2000">
                <a:solidFill>
                  <a:schemeClr val="dk1"/>
                </a:solidFill>
                <a:latin typeface="Franklin Gothic"/>
                <a:ea typeface="Franklin Gothic"/>
                <a:cs typeface="Franklin Gothic"/>
                <a:sym typeface="Franklin Gothic"/>
              </a:rPr>
              <a:t>Calculated mean monthly alcohol-related incidents per 1000 total incidents grouped by month, year, and “Covid Era”</a:t>
            </a:r>
            <a:endParaRPr sz="2000">
              <a:solidFill>
                <a:schemeClr val="dk1"/>
              </a:solidFill>
              <a:latin typeface="Franklin Gothic"/>
              <a:ea typeface="Franklin Gothic"/>
              <a:cs typeface="Franklin Gothic"/>
              <a:sym typeface="Franklin Gothic"/>
            </a:endParaRPr>
          </a:p>
          <a:p>
            <a:pPr marL="914400" lvl="1" indent="-355600" algn="l" rtl="0">
              <a:spcBef>
                <a:spcPts val="0"/>
              </a:spcBef>
              <a:spcAft>
                <a:spcPts val="0"/>
              </a:spcAft>
              <a:buClr>
                <a:schemeClr val="dk1"/>
              </a:buClr>
              <a:buSzPts val="2000"/>
              <a:buFont typeface="Franklin Gothic"/>
              <a:buChar char="○"/>
            </a:pPr>
            <a:r>
              <a:rPr lang="en-US" sz="2000">
                <a:solidFill>
                  <a:schemeClr val="dk1"/>
                </a:solidFill>
                <a:latin typeface="Franklin Gothic"/>
                <a:ea typeface="Franklin Gothic"/>
                <a:cs typeface="Franklin Gothic"/>
                <a:sym typeface="Franklin Gothic"/>
              </a:rPr>
              <a:t>Pre-Covid = Data through Feb. 2020</a:t>
            </a:r>
            <a:endParaRPr sz="2000">
              <a:solidFill>
                <a:schemeClr val="dk1"/>
              </a:solidFill>
              <a:latin typeface="Franklin Gothic"/>
              <a:ea typeface="Franklin Gothic"/>
              <a:cs typeface="Franklin Gothic"/>
              <a:sym typeface="Franklin Gothic"/>
            </a:endParaRPr>
          </a:p>
          <a:p>
            <a:pPr marL="914400" lvl="1" indent="-355600" algn="l" rtl="0">
              <a:spcBef>
                <a:spcPts val="0"/>
              </a:spcBef>
              <a:spcAft>
                <a:spcPts val="0"/>
              </a:spcAft>
              <a:buClr>
                <a:schemeClr val="dk1"/>
              </a:buClr>
              <a:buSzPts val="2000"/>
              <a:buFont typeface="Franklin Gothic"/>
              <a:buChar char="○"/>
            </a:pPr>
            <a:r>
              <a:rPr lang="en-US" sz="2000">
                <a:solidFill>
                  <a:schemeClr val="dk1"/>
                </a:solidFill>
                <a:latin typeface="Franklin Gothic"/>
                <a:ea typeface="Franklin Gothic"/>
                <a:cs typeface="Franklin Gothic"/>
                <a:sym typeface="Franklin Gothic"/>
              </a:rPr>
              <a:t>Covid = Mar. 2020 - Jul. 2021</a:t>
            </a:r>
            <a:endParaRPr sz="2000">
              <a:solidFill>
                <a:schemeClr val="dk1"/>
              </a:solidFill>
              <a:latin typeface="Franklin Gothic"/>
              <a:ea typeface="Franklin Gothic"/>
              <a:cs typeface="Franklin Gothic"/>
              <a:sym typeface="Franklin Gothic"/>
            </a:endParaRPr>
          </a:p>
          <a:p>
            <a:pPr marL="914400" lvl="1" indent="-355600" algn="l" rtl="0">
              <a:spcBef>
                <a:spcPts val="0"/>
              </a:spcBef>
              <a:spcAft>
                <a:spcPts val="0"/>
              </a:spcAft>
              <a:buClr>
                <a:schemeClr val="dk1"/>
              </a:buClr>
              <a:buSzPts val="2000"/>
              <a:buFont typeface="Franklin Gothic"/>
              <a:buChar char="○"/>
            </a:pPr>
            <a:r>
              <a:rPr lang="en-US" sz="2000">
                <a:solidFill>
                  <a:schemeClr val="dk1"/>
                </a:solidFill>
                <a:latin typeface="Franklin Gothic"/>
                <a:ea typeface="Franklin Gothic"/>
                <a:cs typeface="Franklin Gothic"/>
                <a:sym typeface="Franklin Gothic"/>
              </a:rPr>
              <a:t>Post-Covid = Aug. 2021 onwards</a:t>
            </a:r>
            <a:endParaRPr sz="2000">
              <a:solidFill>
                <a:schemeClr val="dk1"/>
              </a:solidFill>
              <a:latin typeface="Franklin Gothic"/>
              <a:ea typeface="Franklin Gothic"/>
              <a:cs typeface="Franklin Gothic"/>
              <a:sym typeface="Franklin Gothic"/>
            </a:endParaRPr>
          </a:p>
          <a:p>
            <a:pPr marL="457200" lvl="0" indent="-355600" algn="l" rtl="0">
              <a:spcBef>
                <a:spcPts val="0"/>
              </a:spcBef>
              <a:spcAft>
                <a:spcPts val="0"/>
              </a:spcAft>
              <a:buClr>
                <a:schemeClr val="dk1"/>
              </a:buClr>
              <a:buSzPts val="2000"/>
              <a:buFont typeface="Franklin Gothic"/>
              <a:buChar char="●"/>
            </a:pPr>
            <a:r>
              <a:rPr lang="en-US" sz="2000">
                <a:solidFill>
                  <a:schemeClr val="dk1"/>
                </a:solidFill>
                <a:latin typeface="Franklin Gothic"/>
                <a:ea typeface="Franklin Gothic"/>
                <a:cs typeface="Franklin Gothic"/>
                <a:sym typeface="Franklin Gothic"/>
              </a:rPr>
              <a:t>Ran one-way ANOVA tests on each set of means</a:t>
            </a:r>
            <a:endParaRPr sz="2000">
              <a:solidFill>
                <a:schemeClr val="dk1"/>
              </a:solidFill>
              <a:latin typeface="Franklin Gothic"/>
              <a:ea typeface="Franklin Gothic"/>
              <a:cs typeface="Franklin Gothic"/>
              <a:sym typeface="Franklin Gothic"/>
            </a:endParaRPr>
          </a:p>
          <a:p>
            <a:pPr marL="457200" lvl="0" indent="-355600" algn="l" rtl="0">
              <a:spcBef>
                <a:spcPts val="0"/>
              </a:spcBef>
              <a:spcAft>
                <a:spcPts val="0"/>
              </a:spcAft>
              <a:buClr>
                <a:schemeClr val="dk1"/>
              </a:buClr>
              <a:buSzPts val="2000"/>
              <a:buFont typeface="Franklin Gothic"/>
              <a:buChar char="●"/>
            </a:pPr>
            <a:r>
              <a:rPr lang="en-US" sz="2000">
                <a:solidFill>
                  <a:schemeClr val="dk1"/>
                </a:solidFill>
                <a:latin typeface="Franklin Gothic"/>
                <a:ea typeface="Franklin Gothic"/>
                <a:cs typeface="Franklin Gothic"/>
                <a:sym typeface="Franklin Gothic"/>
              </a:rPr>
              <a:t>If null hypothesis was rejected, ran Tukey tests on that set of means</a:t>
            </a:r>
            <a:endParaRPr sz="20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000">
              <a:solidFill>
                <a:schemeClr val="dk1"/>
              </a:solidFill>
              <a:latin typeface="Franklin Gothic"/>
              <a:ea typeface="Franklin Gothic"/>
              <a:cs typeface="Franklin Gothic"/>
              <a:sym typeface="Franklin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g2f14ed7eca1_21_59"/>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222" name="Google Shape;222;g2f14ed7eca1_21_59"/>
          <p:cNvSpPr txBox="1"/>
          <p:nvPr/>
        </p:nvSpPr>
        <p:spPr>
          <a:xfrm>
            <a:off x="291150" y="28708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000" b="1">
                <a:solidFill>
                  <a:srgbClr val="1A2835"/>
                </a:solidFill>
                <a:latin typeface="Franklin Gothic"/>
                <a:ea typeface="Franklin Gothic"/>
                <a:cs typeface="Franklin Gothic"/>
                <a:sym typeface="Franklin Gothic"/>
              </a:rPr>
              <a:t>Analysis of Variance Results</a:t>
            </a:r>
            <a:endParaRPr sz="3000" b="1" i="0" u="none" strike="noStrike" cap="none">
              <a:solidFill>
                <a:schemeClr val="dk1"/>
              </a:solidFill>
              <a:latin typeface="Franklin Gothic"/>
              <a:ea typeface="Franklin Gothic"/>
              <a:cs typeface="Franklin Gothic"/>
              <a:sym typeface="Franklin Gothic"/>
            </a:endParaRPr>
          </a:p>
        </p:txBody>
      </p:sp>
      <p:sp>
        <p:nvSpPr>
          <p:cNvPr id="223" name="Google Shape;223;g2f14ed7eca1_21_59"/>
          <p:cNvSpPr txBox="1"/>
          <p:nvPr/>
        </p:nvSpPr>
        <p:spPr>
          <a:xfrm>
            <a:off x="441250" y="832775"/>
            <a:ext cx="8104200" cy="30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1"/>
                </a:solidFill>
                <a:latin typeface="Franklin Gothic"/>
                <a:ea typeface="Franklin Gothic"/>
                <a:cs typeface="Franklin Gothic"/>
                <a:sym typeface="Franklin Gothic"/>
              </a:rPr>
              <a:t>Rejected Null Hypothesis:</a:t>
            </a:r>
            <a:endParaRPr sz="2000">
              <a:solidFill>
                <a:schemeClr val="dk1"/>
              </a:solidFill>
              <a:latin typeface="Franklin Gothic"/>
              <a:ea typeface="Franklin Gothic"/>
              <a:cs typeface="Franklin Gothic"/>
              <a:sym typeface="Franklin Gothic"/>
            </a:endParaRPr>
          </a:p>
          <a:p>
            <a:pPr marL="457200" lvl="0" indent="-355600" algn="l" rtl="0">
              <a:spcBef>
                <a:spcPts val="0"/>
              </a:spcBef>
              <a:spcAft>
                <a:spcPts val="0"/>
              </a:spcAft>
              <a:buClr>
                <a:schemeClr val="dk1"/>
              </a:buClr>
              <a:buSzPts val="2000"/>
              <a:buFont typeface="Franklin Gothic"/>
              <a:buChar char="●"/>
            </a:pPr>
            <a:r>
              <a:rPr lang="en-US" sz="2000">
                <a:solidFill>
                  <a:schemeClr val="dk1"/>
                </a:solidFill>
                <a:latin typeface="Franklin Gothic"/>
                <a:ea typeface="Franklin Gothic"/>
                <a:cs typeface="Franklin Gothic"/>
                <a:sym typeface="Franklin Gothic"/>
              </a:rPr>
              <a:t>Epic:</a:t>
            </a:r>
            <a:endParaRPr sz="2000">
              <a:solidFill>
                <a:schemeClr val="dk1"/>
              </a:solidFill>
              <a:latin typeface="Franklin Gothic"/>
              <a:ea typeface="Franklin Gothic"/>
              <a:cs typeface="Franklin Gothic"/>
              <a:sym typeface="Franklin Gothic"/>
            </a:endParaRPr>
          </a:p>
          <a:p>
            <a:pPr marL="914400" lvl="1" indent="-355600" algn="l" rtl="0">
              <a:spcBef>
                <a:spcPts val="0"/>
              </a:spcBef>
              <a:spcAft>
                <a:spcPts val="0"/>
              </a:spcAft>
              <a:buClr>
                <a:schemeClr val="dk1"/>
              </a:buClr>
              <a:buSzPts val="2000"/>
              <a:buFont typeface="Franklin Gothic"/>
              <a:buChar char="○"/>
            </a:pPr>
            <a:r>
              <a:rPr lang="en-US" sz="2000">
                <a:solidFill>
                  <a:schemeClr val="dk1"/>
                </a:solidFill>
                <a:latin typeface="Franklin Gothic"/>
                <a:ea typeface="Franklin Gothic"/>
                <a:cs typeface="Franklin Gothic"/>
                <a:sym typeface="Franklin Gothic"/>
              </a:rPr>
              <a:t>Year (99% significance level)</a:t>
            </a:r>
            <a:endParaRPr sz="2000">
              <a:solidFill>
                <a:schemeClr val="dk1"/>
              </a:solidFill>
              <a:latin typeface="Franklin Gothic"/>
              <a:ea typeface="Franklin Gothic"/>
              <a:cs typeface="Franklin Gothic"/>
              <a:sym typeface="Franklin Gothic"/>
            </a:endParaRPr>
          </a:p>
          <a:p>
            <a:pPr marL="914400" lvl="1" indent="-355600" algn="l" rtl="0">
              <a:spcBef>
                <a:spcPts val="0"/>
              </a:spcBef>
              <a:spcAft>
                <a:spcPts val="0"/>
              </a:spcAft>
              <a:buClr>
                <a:schemeClr val="dk1"/>
              </a:buClr>
              <a:buSzPts val="2000"/>
              <a:buFont typeface="Franklin Gothic"/>
              <a:buChar char="○"/>
            </a:pPr>
            <a:r>
              <a:rPr lang="en-US" sz="2000">
                <a:solidFill>
                  <a:schemeClr val="dk1"/>
                </a:solidFill>
                <a:latin typeface="Franklin Gothic"/>
                <a:ea typeface="Franklin Gothic"/>
                <a:cs typeface="Franklin Gothic"/>
                <a:sym typeface="Franklin Gothic"/>
              </a:rPr>
              <a:t>Covid Era (99% significance level)</a:t>
            </a:r>
            <a:endParaRPr sz="2000">
              <a:solidFill>
                <a:schemeClr val="dk1"/>
              </a:solidFill>
              <a:latin typeface="Franklin Gothic"/>
              <a:ea typeface="Franklin Gothic"/>
              <a:cs typeface="Franklin Gothic"/>
              <a:sym typeface="Franklin Gothic"/>
            </a:endParaRPr>
          </a:p>
          <a:p>
            <a:pPr marL="457200" lvl="0" indent="-355600" algn="l" rtl="0">
              <a:spcBef>
                <a:spcPts val="0"/>
              </a:spcBef>
              <a:spcAft>
                <a:spcPts val="0"/>
              </a:spcAft>
              <a:buClr>
                <a:schemeClr val="dk1"/>
              </a:buClr>
              <a:buSzPts val="2000"/>
              <a:buFont typeface="Franklin Gothic"/>
              <a:buChar char="●"/>
            </a:pPr>
            <a:r>
              <a:rPr lang="en-US" sz="2000">
                <a:solidFill>
                  <a:schemeClr val="dk1"/>
                </a:solidFill>
                <a:latin typeface="Franklin Gothic"/>
                <a:ea typeface="Franklin Gothic"/>
                <a:cs typeface="Franklin Gothic"/>
                <a:sym typeface="Franklin Gothic"/>
              </a:rPr>
              <a:t>Med Services:</a:t>
            </a:r>
            <a:endParaRPr sz="2000">
              <a:solidFill>
                <a:schemeClr val="dk1"/>
              </a:solidFill>
              <a:latin typeface="Franklin Gothic"/>
              <a:ea typeface="Franklin Gothic"/>
              <a:cs typeface="Franklin Gothic"/>
              <a:sym typeface="Franklin Gothic"/>
            </a:endParaRPr>
          </a:p>
          <a:p>
            <a:pPr marL="914400" lvl="1" indent="-355600" algn="l" rtl="0">
              <a:spcBef>
                <a:spcPts val="0"/>
              </a:spcBef>
              <a:spcAft>
                <a:spcPts val="0"/>
              </a:spcAft>
              <a:buClr>
                <a:schemeClr val="dk1"/>
              </a:buClr>
              <a:buSzPts val="2000"/>
              <a:buFont typeface="Franklin Gothic"/>
              <a:buChar char="○"/>
            </a:pPr>
            <a:r>
              <a:rPr lang="en-US" sz="2000">
                <a:solidFill>
                  <a:schemeClr val="dk1"/>
                </a:solidFill>
                <a:latin typeface="Franklin Gothic"/>
                <a:ea typeface="Franklin Gothic"/>
                <a:cs typeface="Franklin Gothic"/>
                <a:sym typeface="Franklin Gothic"/>
              </a:rPr>
              <a:t>Year (99% significance level)</a:t>
            </a:r>
            <a:endParaRPr sz="2000">
              <a:solidFill>
                <a:schemeClr val="dk1"/>
              </a:solidFill>
              <a:latin typeface="Franklin Gothic"/>
              <a:ea typeface="Franklin Gothic"/>
              <a:cs typeface="Franklin Gothic"/>
              <a:sym typeface="Franklin Gothic"/>
            </a:endParaRPr>
          </a:p>
          <a:p>
            <a:pPr marL="914400" lvl="1" indent="-355600" algn="l" rtl="0">
              <a:spcBef>
                <a:spcPts val="0"/>
              </a:spcBef>
              <a:spcAft>
                <a:spcPts val="0"/>
              </a:spcAft>
              <a:buClr>
                <a:schemeClr val="dk1"/>
              </a:buClr>
              <a:buSzPts val="2000"/>
              <a:buFont typeface="Franklin Gothic"/>
              <a:buChar char="○"/>
            </a:pPr>
            <a:r>
              <a:rPr lang="en-US" sz="2000">
                <a:solidFill>
                  <a:schemeClr val="dk1"/>
                </a:solidFill>
                <a:latin typeface="Franklin Gothic"/>
                <a:ea typeface="Franklin Gothic"/>
                <a:cs typeface="Franklin Gothic"/>
                <a:sym typeface="Franklin Gothic"/>
              </a:rPr>
              <a:t>Covid Era (99% significance level)</a:t>
            </a:r>
            <a:endParaRPr sz="2000">
              <a:solidFill>
                <a:schemeClr val="dk1"/>
              </a:solidFill>
              <a:latin typeface="Franklin Gothic"/>
              <a:ea typeface="Franklin Gothic"/>
              <a:cs typeface="Franklin Gothic"/>
              <a:sym typeface="Franklin Gothic"/>
            </a:endParaRPr>
          </a:p>
          <a:p>
            <a:pPr marL="457200" lvl="0" indent="-355600" algn="l" rtl="0">
              <a:spcBef>
                <a:spcPts val="0"/>
              </a:spcBef>
              <a:spcAft>
                <a:spcPts val="0"/>
              </a:spcAft>
              <a:buClr>
                <a:schemeClr val="dk1"/>
              </a:buClr>
              <a:buSzPts val="2000"/>
              <a:buFont typeface="Franklin Gothic"/>
              <a:buChar char="●"/>
            </a:pPr>
            <a:r>
              <a:rPr lang="en-US" sz="2000">
                <a:solidFill>
                  <a:schemeClr val="dk1"/>
                </a:solidFill>
                <a:latin typeface="Franklin Gothic"/>
                <a:ea typeface="Franklin Gothic"/>
                <a:cs typeface="Franklin Gothic"/>
                <a:sym typeface="Franklin Gothic"/>
              </a:rPr>
              <a:t>SafeGrounds:</a:t>
            </a:r>
            <a:endParaRPr sz="2000">
              <a:solidFill>
                <a:schemeClr val="dk1"/>
              </a:solidFill>
              <a:latin typeface="Franklin Gothic"/>
              <a:ea typeface="Franklin Gothic"/>
              <a:cs typeface="Franklin Gothic"/>
              <a:sym typeface="Franklin Gothic"/>
            </a:endParaRPr>
          </a:p>
          <a:p>
            <a:pPr marL="914400" lvl="1" indent="-355600" algn="l" rtl="0">
              <a:spcBef>
                <a:spcPts val="0"/>
              </a:spcBef>
              <a:spcAft>
                <a:spcPts val="0"/>
              </a:spcAft>
              <a:buClr>
                <a:schemeClr val="dk1"/>
              </a:buClr>
              <a:buSzPts val="2000"/>
              <a:buFont typeface="Franklin Gothic"/>
              <a:buChar char="○"/>
            </a:pPr>
            <a:r>
              <a:rPr lang="en-US" sz="2000">
                <a:solidFill>
                  <a:schemeClr val="dk1"/>
                </a:solidFill>
                <a:latin typeface="Franklin Gothic"/>
                <a:ea typeface="Franklin Gothic"/>
                <a:cs typeface="Franklin Gothic"/>
                <a:sym typeface="Franklin Gothic"/>
              </a:rPr>
              <a:t>Covid Era (90% significance level</a:t>
            </a:r>
            <a:endParaRPr sz="20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0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US" sz="2000">
                <a:solidFill>
                  <a:schemeClr val="dk1"/>
                </a:solidFill>
                <a:latin typeface="Franklin Gothic"/>
                <a:ea typeface="Franklin Gothic"/>
                <a:cs typeface="Franklin Gothic"/>
                <a:sym typeface="Franklin Gothic"/>
              </a:rPr>
              <a:t>Failed to reject the null hypothesis at the monthly level for all datasets.</a:t>
            </a:r>
            <a:endParaRPr sz="20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US" sz="2000">
                <a:solidFill>
                  <a:schemeClr val="dk1"/>
                </a:solidFill>
                <a:latin typeface="Franklin Gothic"/>
                <a:ea typeface="Franklin Gothic"/>
                <a:cs typeface="Franklin Gothic"/>
                <a:sym typeface="Franklin Gothic"/>
              </a:rPr>
              <a:t>	</a:t>
            </a:r>
            <a:endParaRPr sz="20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000">
              <a:solidFill>
                <a:schemeClr val="dk1"/>
              </a:solidFill>
              <a:latin typeface="Franklin Gothic"/>
              <a:ea typeface="Franklin Gothic"/>
              <a:cs typeface="Franklin Gothic"/>
              <a:sym typeface="Franklin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7"/>
        <p:cNvGrpSpPr/>
        <p:nvPr/>
      </p:nvGrpSpPr>
      <p:grpSpPr>
        <a:xfrm>
          <a:off x="0" y="0"/>
          <a:ext cx="0" cy="0"/>
          <a:chOff x="0" y="0"/>
          <a:chExt cx="0" cy="0"/>
        </a:xfrm>
      </p:grpSpPr>
      <p:pic>
        <p:nvPicPr>
          <p:cNvPr id="228" name="Google Shape;228;g2f14ed7eca1_21_65"/>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229" name="Google Shape;229;g2f14ed7eca1_21_65"/>
          <p:cNvSpPr txBox="1"/>
          <p:nvPr/>
        </p:nvSpPr>
        <p:spPr>
          <a:xfrm>
            <a:off x="291150" y="15388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000" b="1">
                <a:solidFill>
                  <a:srgbClr val="1A2835"/>
                </a:solidFill>
                <a:latin typeface="Franklin Gothic"/>
                <a:ea typeface="Franklin Gothic"/>
                <a:cs typeface="Franklin Gothic"/>
                <a:sym typeface="Franklin Gothic"/>
              </a:rPr>
              <a:t>Tukey Test Results by Covid Era</a:t>
            </a:r>
            <a:endParaRPr sz="3000" b="1" i="0" u="none" strike="noStrike" cap="none">
              <a:solidFill>
                <a:schemeClr val="dk1"/>
              </a:solidFill>
              <a:latin typeface="Franklin Gothic"/>
              <a:ea typeface="Franklin Gothic"/>
              <a:cs typeface="Franklin Gothic"/>
              <a:sym typeface="Franklin Gothic"/>
            </a:endParaRPr>
          </a:p>
        </p:txBody>
      </p:sp>
      <p:pic>
        <p:nvPicPr>
          <p:cNvPr id="230" name="Google Shape;230;g2f14ed7eca1_21_65"/>
          <p:cNvPicPr preferRelativeResize="0"/>
          <p:nvPr/>
        </p:nvPicPr>
        <p:blipFill>
          <a:blip r:embed="rId5">
            <a:alphaModFix/>
          </a:blip>
          <a:stretch>
            <a:fillRect/>
          </a:stretch>
        </p:blipFill>
        <p:spPr>
          <a:xfrm>
            <a:off x="0" y="1000150"/>
            <a:ext cx="4572000" cy="1524000"/>
          </a:xfrm>
          <a:prstGeom prst="rect">
            <a:avLst/>
          </a:prstGeom>
          <a:noFill/>
          <a:ln>
            <a:noFill/>
          </a:ln>
        </p:spPr>
      </p:pic>
      <p:pic>
        <p:nvPicPr>
          <p:cNvPr id="231" name="Google Shape;231;g2f14ed7eca1_21_65"/>
          <p:cNvPicPr preferRelativeResize="0"/>
          <p:nvPr/>
        </p:nvPicPr>
        <p:blipFill>
          <a:blip r:embed="rId6">
            <a:alphaModFix/>
          </a:blip>
          <a:stretch>
            <a:fillRect/>
          </a:stretch>
        </p:blipFill>
        <p:spPr>
          <a:xfrm>
            <a:off x="4572000" y="1000150"/>
            <a:ext cx="4572000" cy="1524000"/>
          </a:xfrm>
          <a:prstGeom prst="rect">
            <a:avLst/>
          </a:prstGeom>
          <a:noFill/>
          <a:ln>
            <a:noFill/>
          </a:ln>
        </p:spPr>
      </p:pic>
      <p:pic>
        <p:nvPicPr>
          <p:cNvPr id="232" name="Google Shape;232;g2f14ed7eca1_21_65"/>
          <p:cNvPicPr preferRelativeResize="0"/>
          <p:nvPr/>
        </p:nvPicPr>
        <p:blipFill>
          <a:blip r:embed="rId7">
            <a:alphaModFix/>
          </a:blip>
          <a:stretch>
            <a:fillRect/>
          </a:stretch>
        </p:blipFill>
        <p:spPr>
          <a:xfrm>
            <a:off x="2115258" y="2997482"/>
            <a:ext cx="4913492" cy="1311318"/>
          </a:xfrm>
          <a:prstGeom prst="rect">
            <a:avLst/>
          </a:prstGeom>
          <a:noFill/>
          <a:ln>
            <a:noFill/>
          </a:ln>
        </p:spPr>
      </p:pic>
      <p:sp>
        <p:nvSpPr>
          <p:cNvPr id="233" name="Google Shape;233;g2f14ed7eca1_21_65"/>
          <p:cNvSpPr txBox="1"/>
          <p:nvPr/>
        </p:nvSpPr>
        <p:spPr>
          <a:xfrm>
            <a:off x="711900" y="2434500"/>
            <a:ext cx="3148200" cy="27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chemeClr val="dk1"/>
                </a:solidFill>
                <a:latin typeface="Franklin Gothic"/>
                <a:ea typeface="Franklin Gothic"/>
                <a:cs typeface="Franklin Gothic"/>
                <a:sym typeface="Franklin Gothic"/>
              </a:rPr>
              <a:t>Epic</a:t>
            </a:r>
            <a:endParaRPr sz="1800">
              <a:solidFill>
                <a:schemeClr val="dk1"/>
              </a:solidFill>
              <a:latin typeface="Franklin Gothic"/>
              <a:ea typeface="Franklin Gothic"/>
              <a:cs typeface="Franklin Gothic"/>
              <a:sym typeface="Franklin Gothic"/>
            </a:endParaRPr>
          </a:p>
        </p:txBody>
      </p:sp>
      <p:sp>
        <p:nvSpPr>
          <p:cNvPr id="234" name="Google Shape;234;g2f14ed7eca1_21_65"/>
          <p:cNvSpPr txBox="1"/>
          <p:nvPr/>
        </p:nvSpPr>
        <p:spPr>
          <a:xfrm>
            <a:off x="5703750" y="2434500"/>
            <a:ext cx="2308500" cy="27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chemeClr val="dk1"/>
                </a:solidFill>
                <a:latin typeface="Franklin Gothic"/>
                <a:ea typeface="Franklin Gothic"/>
                <a:cs typeface="Franklin Gothic"/>
                <a:sym typeface="Franklin Gothic"/>
              </a:rPr>
              <a:t>Med Services</a:t>
            </a:r>
            <a:endParaRPr sz="18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800">
              <a:solidFill>
                <a:schemeClr val="dk1"/>
              </a:solidFill>
              <a:latin typeface="Franklin Gothic"/>
              <a:ea typeface="Franklin Gothic"/>
              <a:cs typeface="Franklin Gothic"/>
              <a:sym typeface="Franklin Gothic"/>
            </a:endParaRPr>
          </a:p>
        </p:txBody>
      </p:sp>
      <p:sp>
        <p:nvSpPr>
          <p:cNvPr id="235" name="Google Shape;235;g2f14ed7eca1_21_65"/>
          <p:cNvSpPr txBox="1"/>
          <p:nvPr/>
        </p:nvSpPr>
        <p:spPr>
          <a:xfrm>
            <a:off x="3288600" y="4308800"/>
            <a:ext cx="2566800" cy="46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chemeClr val="dk1"/>
                </a:solidFill>
                <a:latin typeface="Franklin Gothic"/>
                <a:ea typeface="Franklin Gothic"/>
                <a:cs typeface="Franklin Gothic"/>
                <a:sym typeface="Franklin Gothic"/>
              </a:rPr>
              <a:t>SafeGrounds</a:t>
            </a:r>
            <a:endParaRPr sz="1800">
              <a:solidFill>
                <a:schemeClr val="dk1"/>
              </a:solidFill>
              <a:latin typeface="Franklin Gothic"/>
              <a:ea typeface="Franklin Gothic"/>
              <a:cs typeface="Franklin Gothic"/>
              <a:sym typeface="Franklin Gothic"/>
            </a:endParaRPr>
          </a:p>
        </p:txBody>
      </p:sp>
      <p:sp>
        <p:nvSpPr>
          <p:cNvPr id="236" name="Google Shape;236;g2f14ed7eca1_21_65"/>
          <p:cNvSpPr/>
          <p:nvPr/>
        </p:nvSpPr>
        <p:spPr>
          <a:xfrm>
            <a:off x="209100" y="1429788"/>
            <a:ext cx="4153800" cy="274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
        <p:nvSpPr>
          <p:cNvPr id="237" name="Google Shape;237;g2f14ed7eca1_21_65"/>
          <p:cNvSpPr/>
          <p:nvPr/>
        </p:nvSpPr>
        <p:spPr>
          <a:xfrm>
            <a:off x="209100" y="2160000"/>
            <a:ext cx="4153800" cy="274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
        <p:nvSpPr>
          <p:cNvPr id="238" name="Google Shape;238;g2f14ed7eca1_21_65"/>
          <p:cNvSpPr/>
          <p:nvPr/>
        </p:nvSpPr>
        <p:spPr>
          <a:xfrm>
            <a:off x="4906400" y="1793525"/>
            <a:ext cx="4153800" cy="274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
        <p:nvSpPr>
          <p:cNvPr id="239" name="Google Shape;239;g2f14ed7eca1_21_65"/>
          <p:cNvSpPr/>
          <p:nvPr/>
        </p:nvSpPr>
        <p:spPr>
          <a:xfrm>
            <a:off x="2286000" y="3657200"/>
            <a:ext cx="4677600" cy="274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
        <p:cNvGrpSpPr/>
        <p:nvPr/>
      </p:nvGrpSpPr>
      <p:grpSpPr>
        <a:xfrm>
          <a:off x="0" y="0"/>
          <a:ext cx="0" cy="0"/>
          <a:chOff x="0" y="0"/>
          <a:chExt cx="0" cy="0"/>
        </a:xfrm>
      </p:grpSpPr>
      <p:pic>
        <p:nvPicPr>
          <p:cNvPr id="72" name="Google Shape;72;g2f14ed7eca1_1_19"/>
          <p:cNvPicPr preferRelativeResize="0"/>
          <p:nvPr/>
        </p:nvPicPr>
        <p:blipFill rotWithShape="1">
          <a:blip r:embed="rId3">
            <a:alphaModFix/>
          </a:blip>
          <a:srcRect/>
          <a:stretch/>
        </p:blipFill>
        <p:spPr>
          <a:xfrm>
            <a:off x="291150" y="4697975"/>
            <a:ext cx="1682658" cy="127650"/>
          </a:xfrm>
          <a:prstGeom prst="rect">
            <a:avLst/>
          </a:prstGeom>
          <a:noFill/>
          <a:ln>
            <a:noFill/>
          </a:ln>
        </p:spPr>
      </p:pic>
      <p:sp>
        <p:nvSpPr>
          <p:cNvPr id="73" name="Google Shape;73;g2f14ed7eca1_1_19"/>
          <p:cNvSpPr txBox="1">
            <a:spLocks noGrp="1"/>
          </p:cNvSpPr>
          <p:nvPr>
            <p:ph type="title"/>
          </p:nvPr>
        </p:nvSpPr>
        <p:spPr>
          <a:xfrm>
            <a:off x="686375" y="455700"/>
            <a:ext cx="7773300" cy="545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4800"/>
              <a:buNone/>
            </a:pPr>
            <a:r>
              <a:rPr lang="en-US" sz="3200" dirty="0">
                <a:solidFill>
                  <a:srgbClr val="1A2835"/>
                </a:solidFill>
              </a:rPr>
              <a:t>Table of Contents</a:t>
            </a:r>
            <a:endParaRPr dirty="0"/>
          </a:p>
        </p:txBody>
      </p:sp>
      <p:sp>
        <p:nvSpPr>
          <p:cNvPr id="74" name="Google Shape;74;g2f14ed7eca1_1_19"/>
          <p:cNvSpPr/>
          <p:nvPr/>
        </p:nvSpPr>
        <p:spPr>
          <a:xfrm rot="10800000" flipH="1">
            <a:off x="802250" y="1144065"/>
            <a:ext cx="374400" cy="14400"/>
          </a:xfrm>
          <a:prstGeom prst="rect">
            <a:avLst/>
          </a:prstGeom>
          <a:solidFill>
            <a:srgbClr val="E57200"/>
          </a:solidFill>
          <a:ln w="19050" cap="flat" cmpd="sng">
            <a:solidFill>
              <a:srgbClr val="E57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g2f14ed7eca1_1_19"/>
          <p:cNvSpPr txBox="1"/>
          <p:nvPr/>
        </p:nvSpPr>
        <p:spPr>
          <a:xfrm>
            <a:off x="500096" y="2032483"/>
            <a:ext cx="8143808" cy="2031000"/>
          </a:xfrm>
          <a:prstGeom prst="rect">
            <a:avLst/>
          </a:prstGeom>
          <a:noFill/>
          <a:ln>
            <a:noFill/>
          </a:ln>
        </p:spPr>
        <p:txBody>
          <a:bodyPr spcFirstLastPara="1" wrap="square" lIns="91425" tIns="91425" rIns="91425" bIns="91425" anchor="ctr" anchorCtr="0">
            <a:noAutofit/>
          </a:bodyPr>
          <a:lstStyle/>
          <a:p>
            <a:pPr marL="457200" marR="0" lvl="0" indent="-356870" algn="l" rtl="0">
              <a:lnSpc>
                <a:spcPct val="150000"/>
              </a:lnSpc>
              <a:spcBef>
                <a:spcPts val="0"/>
              </a:spcBef>
              <a:spcAft>
                <a:spcPts val="0"/>
              </a:spcAft>
              <a:buClr>
                <a:srgbClr val="E57200"/>
              </a:buClr>
              <a:buSzPts val="2020"/>
              <a:buFont typeface="Franklin Gothic"/>
              <a:buChar char="●"/>
            </a:pPr>
            <a:r>
              <a:rPr lang="en-US" sz="1600" dirty="0">
                <a:solidFill>
                  <a:srgbClr val="1A2835"/>
                </a:solidFill>
                <a:latin typeface="Franklin Gothic"/>
                <a:ea typeface="Franklin Gothic"/>
                <a:cs typeface="Franklin Gothic"/>
                <a:sym typeface="Franklin Gothic"/>
              </a:rPr>
              <a:t>Sponsor &amp; Project Background</a:t>
            </a:r>
            <a:endParaRPr sz="1600" dirty="0">
              <a:solidFill>
                <a:srgbClr val="1A2835"/>
              </a:solidFill>
              <a:latin typeface="Franklin Gothic"/>
              <a:ea typeface="Franklin Gothic"/>
              <a:cs typeface="Franklin Gothic"/>
              <a:sym typeface="Franklin Gothic"/>
            </a:endParaRPr>
          </a:p>
          <a:p>
            <a:pPr marL="457200" marR="0" lvl="0" indent="-356870" algn="l" rtl="0">
              <a:lnSpc>
                <a:spcPct val="150000"/>
              </a:lnSpc>
              <a:spcBef>
                <a:spcPts val="0"/>
              </a:spcBef>
              <a:spcAft>
                <a:spcPts val="0"/>
              </a:spcAft>
              <a:buClr>
                <a:srgbClr val="E57200"/>
              </a:buClr>
              <a:buSzPts val="2020"/>
              <a:buFont typeface="Franklin Gothic"/>
              <a:buChar char="●"/>
            </a:pPr>
            <a:r>
              <a:rPr lang="en-US" sz="1800" dirty="0">
                <a:solidFill>
                  <a:srgbClr val="1A2835"/>
                </a:solidFill>
                <a:latin typeface="Franklin Gothic"/>
                <a:ea typeface="Franklin Gothic"/>
                <a:cs typeface="Franklin Gothic"/>
                <a:sym typeface="Franklin Gothic"/>
              </a:rPr>
              <a:t>Data Discussion</a:t>
            </a:r>
          </a:p>
          <a:p>
            <a:pPr marL="457200" marR="0" lvl="0" indent="-356870" algn="l" rtl="0">
              <a:lnSpc>
                <a:spcPct val="150000"/>
              </a:lnSpc>
              <a:spcBef>
                <a:spcPts val="0"/>
              </a:spcBef>
              <a:spcAft>
                <a:spcPts val="0"/>
              </a:spcAft>
              <a:buClr>
                <a:srgbClr val="E57200"/>
              </a:buClr>
              <a:buSzPts val="2020"/>
              <a:buFont typeface="Franklin Gothic"/>
              <a:buChar char="●"/>
            </a:pPr>
            <a:r>
              <a:rPr lang="en-US" sz="1800" dirty="0">
                <a:solidFill>
                  <a:srgbClr val="1A2835"/>
                </a:solidFill>
                <a:latin typeface="Franklin Gothic"/>
                <a:ea typeface="Franklin Gothic"/>
                <a:cs typeface="Franklin Gothic"/>
                <a:sym typeface="Franklin Gothic"/>
              </a:rPr>
              <a:t>Methods &amp; Findings – Identifying Temporal Patterns in Alcohol Abuse</a:t>
            </a:r>
          </a:p>
          <a:p>
            <a:pPr marL="457200" marR="0" lvl="0" indent="-356870" algn="l" rtl="0">
              <a:lnSpc>
                <a:spcPct val="150000"/>
              </a:lnSpc>
              <a:spcBef>
                <a:spcPts val="0"/>
              </a:spcBef>
              <a:spcAft>
                <a:spcPts val="0"/>
              </a:spcAft>
              <a:buClr>
                <a:srgbClr val="E57200"/>
              </a:buClr>
              <a:buSzPts val="2020"/>
              <a:buFont typeface="Franklin Gothic"/>
              <a:buChar char="●"/>
            </a:pPr>
            <a:r>
              <a:rPr lang="en-US" sz="1800" dirty="0">
                <a:solidFill>
                  <a:srgbClr val="1A2835"/>
                </a:solidFill>
                <a:latin typeface="Franklin Gothic"/>
                <a:ea typeface="Franklin Gothic"/>
                <a:cs typeface="Franklin Gothic"/>
                <a:sym typeface="Franklin Gothic"/>
              </a:rPr>
              <a:t>Methods &amp; Findings – Analysis of Linked Datasets</a:t>
            </a:r>
          </a:p>
          <a:p>
            <a:pPr marL="457200" marR="0" lvl="0" indent="-356870" algn="l" rtl="0">
              <a:lnSpc>
                <a:spcPct val="150000"/>
              </a:lnSpc>
              <a:spcBef>
                <a:spcPts val="0"/>
              </a:spcBef>
              <a:spcAft>
                <a:spcPts val="0"/>
              </a:spcAft>
              <a:buClr>
                <a:srgbClr val="E57200"/>
              </a:buClr>
              <a:buSzPts val="2020"/>
              <a:buFont typeface="Franklin Gothic"/>
              <a:buChar char="●"/>
            </a:pPr>
            <a:r>
              <a:rPr lang="en-US" sz="1800" dirty="0">
                <a:solidFill>
                  <a:srgbClr val="1A2835"/>
                </a:solidFill>
                <a:latin typeface="Franklin Gothic"/>
                <a:ea typeface="Franklin Gothic"/>
                <a:cs typeface="Franklin Gothic"/>
                <a:sym typeface="Franklin Gothic"/>
              </a:rPr>
              <a:t>Other Findings</a:t>
            </a:r>
          </a:p>
          <a:p>
            <a:pPr marL="457200" marR="0" lvl="0" indent="-356870" algn="l" rtl="0">
              <a:lnSpc>
                <a:spcPct val="150000"/>
              </a:lnSpc>
              <a:spcBef>
                <a:spcPts val="0"/>
              </a:spcBef>
              <a:spcAft>
                <a:spcPts val="0"/>
              </a:spcAft>
              <a:buClr>
                <a:srgbClr val="E57200"/>
              </a:buClr>
              <a:buSzPts val="2020"/>
              <a:buFont typeface="Franklin Gothic"/>
              <a:buChar char="●"/>
            </a:pPr>
            <a:r>
              <a:rPr lang="en-US" sz="1800" dirty="0">
                <a:solidFill>
                  <a:srgbClr val="1A2835"/>
                </a:solidFill>
                <a:latin typeface="Franklin Gothic"/>
                <a:ea typeface="Franklin Gothic"/>
                <a:cs typeface="Franklin Gothic"/>
                <a:sym typeface="Franklin Gothic"/>
              </a:rPr>
              <a:t>Acknowledgements</a:t>
            </a:r>
          </a:p>
          <a:p>
            <a:pPr marL="457200" marR="0" lvl="0" indent="-356870" algn="l" rtl="0">
              <a:lnSpc>
                <a:spcPct val="150000"/>
              </a:lnSpc>
              <a:spcBef>
                <a:spcPts val="0"/>
              </a:spcBef>
              <a:spcAft>
                <a:spcPts val="0"/>
              </a:spcAft>
              <a:buClr>
                <a:srgbClr val="E57200"/>
              </a:buClr>
              <a:buSzPts val="2020"/>
              <a:buFont typeface="Franklin Gothic"/>
              <a:buChar char="●"/>
            </a:pPr>
            <a:endParaRPr sz="1800" b="0" i="0" u="none" strike="noStrike" cap="none" dirty="0">
              <a:solidFill>
                <a:srgbClr val="1A2835"/>
              </a:solidFill>
              <a:latin typeface="Franklin Gothic"/>
              <a:ea typeface="Franklin Gothic"/>
              <a:cs typeface="Franklin Gothic"/>
              <a:sym typeface="Franklin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3"/>
        <p:cNvGrpSpPr/>
        <p:nvPr/>
      </p:nvGrpSpPr>
      <p:grpSpPr>
        <a:xfrm>
          <a:off x="0" y="0"/>
          <a:ext cx="0" cy="0"/>
          <a:chOff x="0" y="0"/>
          <a:chExt cx="0" cy="0"/>
        </a:xfrm>
      </p:grpSpPr>
      <p:pic>
        <p:nvPicPr>
          <p:cNvPr id="244" name="Google Shape;244;g2f14ed7eca1_21_83"/>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245" name="Google Shape;245;g2f14ed7eca1_21_83"/>
          <p:cNvSpPr txBox="1"/>
          <p:nvPr/>
        </p:nvSpPr>
        <p:spPr>
          <a:xfrm>
            <a:off x="291150" y="15388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000" b="1">
                <a:solidFill>
                  <a:srgbClr val="1A2835"/>
                </a:solidFill>
                <a:latin typeface="Franklin Gothic"/>
                <a:ea typeface="Franklin Gothic"/>
                <a:cs typeface="Franklin Gothic"/>
                <a:sym typeface="Franklin Gothic"/>
              </a:rPr>
              <a:t>Tukey Test Results by Year</a:t>
            </a:r>
            <a:endParaRPr sz="3000" b="1" i="0" u="none" strike="noStrike" cap="none">
              <a:solidFill>
                <a:schemeClr val="dk1"/>
              </a:solidFill>
              <a:latin typeface="Franklin Gothic"/>
              <a:ea typeface="Franklin Gothic"/>
              <a:cs typeface="Franklin Gothic"/>
              <a:sym typeface="Franklin Gothic"/>
            </a:endParaRPr>
          </a:p>
        </p:txBody>
      </p:sp>
      <p:sp>
        <p:nvSpPr>
          <p:cNvPr id="246" name="Google Shape;246;g2f14ed7eca1_21_83"/>
          <p:cNvSpPr txBox="1"/>
          <p:nvPr/>
        </p:nvSpPr>
        <p:spPr>
          <a:xfrm>
            <a:off x="970438" y="560200"/>
            <a:ext cx="3148200" cy="27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chemeClr val="dk1"/>
                </a:solidFill>
                <a:latin typeface="Franklin Gothic"/>
                <a:ea typeface="Franklin Gothic"/>
                <a:cs typeface="Franklin Gothic"/>
                <a:sym typeface="Franklin Gothic"/>
              </a:rPr>
              <a:t>Epic</a:t>
            </a:r>
            <a:endParaRPr sz="1800">
              <a:solidFill>
                <a:schemeClr val="dk1"/>
              </a:solidFill>
              <a:latin typeface="Franklin Gothic"/>
              <a:ea typeface="Franklin Gothic"/>
              <a:cs typeface="Franklin Gothic"/>
              <a:sym typeface="Franklin Gothic"/>
            </a:endParaRPr>
          </a:p>
        </p:txBody>
      </p:sp>
      <p:sp>
        <p:nvSpPr>
          <p:cNvPr id="247" name="Google Shape;247;g2f14ed7eca1_21_83"/>
          <p:cNvSpPr txBox="1"/>
          <p:nvPr/>
        </p:nvSpPr>
        <p:spPr>
          <a:xfrm>
            <a:off x="5619613" y="560200"/>
            <a:ext cx="2308500" cy="27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chemeClr val="dk1"/>
                </a:solidFill>
                <a:latin typeface="Franklin Gothic"/>
                <a:ea typeface="Franklin Gothic"/>
                <a:cs typeface="Franklin Gothic"/>
                <a:sym typeface="Franklin Gothic"/>
              </a:rPr>
              <a:t>Med Services</a:t>
            </a:r>
            <a:endParaRPr sz="18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800">
              <a:solidFill>
                <a:schemeClr val="dk1"/>
              </a:solidFill>
              <a:latin typeface="Franklin Gothic"/>
              <a:ea typeface="Franklin Gothic"/>
              <a:cs typeface="Franklin Gothic"/>
              <a:sym typeface="Franklin Gothic"/>
            </a:endParaRPr>
          </a:p>
        </p:txBody>
      </p:sp>
      <p:pic>
        <p:nvPicPr>
          <p:cNvPr id="248" name="Google Shape;248;g2f14ed7eca1_21_83"/>
          <p:cNvPicPr preferRelativeResize="0"/>
          <p:nvPr/>
        </p:nvPicPr>
        <p:blipFill>
          <a:blip r:embed="rId5">
            <a:alphaModFix/>
          </a:blip>
          <a:stretch>
            <a:fillRect/>
          </a:stretch>
        </p:blipFill>
        <p:spPr>
          <a:xfrm>
            <a:off x="710063" y="908600"/>
            <a:ext cx="3668975" cy="3715476"/>
          </a:xfrm>
          <a:prstGeom prst="rect">
            <a:avLst/>
          </a:prstGeom>
          <a:noFill/>
          <a:ln>
            <a:noFill/>
          </a:ln>
        </p:spPr>
      </p:pic>
      <p:pic>
        <p:nvPicPr>
          <p:cNvPr id="249" name="Google Shape;249;g2f14ed7eca1_21_83"/>
          <p:cNvPicPr preferRelativeResize="0"/>
          <p:nvPr/>
        </p:nvPicPr>
        <p:blipFill>
          <a:blip r:embed="rId6">
            <a:alphaModFix/>
          </a:blip>
          <a:stretch>
            <a:fillRect/>
          </a:stretch>
        </p:blipFill>
        <p:spPr>
          <a:xfrm>
            <a:off x="4906400" y="908600"/>
            <a:ext cx="3734925" cy="3715476"/>
          </a:xfrm>
          <a:prstGeom prst="rect">
            <a:avLst/>
          </a:prstGeom>
          <a:noFill/>
          <a:ln>
            <a:noFill/>
          </a:ln>
        </p:spPr>
      </p:pic>
      <p:sp>
        <p:nvSpPr>
          <p:cNvPr id="250" name="Google Shape;250;g2f14ed7eca1_21_83"/>
          <p:cNvSpPr/>
          <p:nvPr/>
        </p:nvSpPr>
        <p:spPr>
          <a:xfrm>
            <a:off x="877150" y="2077200"/>
            <a:ext cx="3406500" cy="193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
        <p:nvSpPr>
          <p:cNvPr id="251" name="Google Shape;251;g2f14ed7eca1_21_83"/>
          <p:cNvSpPr/>
          <p:nvPr/>
        </p:nvSpPr>
        <p:spPr>
          <a:xfrm>
            <a:off x="877150" y="3020675"/>
            <a:ext cx="3406500" cy="193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
        <p:nvSpPr>
          <p:cNvPr id="252" name="Google Shape;252;g2f14ed7eca1_21_83"/>
          <p:cNvSpPr/>
          <p:nvPr/>
        </p:nvSpPr>
        <p:spPr>
          <a:xfrm>
            <a:off x="877150" y="3754250"/>
            <a:ext cx="3406500" cy="193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
        <p:nvSpPr>
          <p:cNvPr id="253" name="Google Shape;253;g2f14ed7eca1_21_83"/>
          <p:cNvSpPr/>
          <p:nvPr/>
        </p:nvSpPr>
        <p:spPr>
          <a:xfrm>
            <a:off x="5070625" y="1291300"/>
            <a:ext cx="3570600" cy="193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
        <p:nvSpPr>
          <p:cNvPr id="254" name="Google Shape;254;g2f14ed7eca1_21_83"/>
          <p:cNvSpPr/>
          <p:nvPr/>
        </p:nvSpPr>
        <p:spPr>
          <a:xfrm>
            <a:off x="5152675" y="2271000"/>
            <a:ext cx="3406500" cy="193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pic>
        <p:nvPicPr>
          <p:cNvPr id="259" name="Google Shape;259;g2f14ed7eca1_21_120"/>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260" name="Google Shape;260;g2f14ed7eca1_21_120"/>
          <p:cNvSpPr txBox="1"/>
          <p:nvPr/>
        </p:nvSpPr>
        <p:spPr>
          <a:xfrm>
            <a:off x="291150" y="28708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000" b="1">
                <a:solidFill>
                  <a:srgbClr val="1A2835"/>
                </a:solidFill>
                <a:latin typeface="Franklin Gothic"/>
                <a:ea typeface="Franklin Gothic"/>
                <a:cs typeface="Franklin Gothic"/>
                <a:sym typeface="Franklin Gothic"/>
              </a:rPr>
              <a:t>Linear Regressions</a:t>
            </a:r>
            <a:endParaRPr sz="3000" b="1" i="0" u="none" strike="noStrike" cap="none">
              <a:solidFill>
                <a:schemeClr val="dk1"/>
              </a:solidFill>
              <a:latin typeface="Franklin Gothic"/>
              <a:ea typeface="Franklin Gothic"/>
              <a:cs typeface="Franklin Gothic"/>
              <a:sym typeface="Franklin Gothic"/>
            </a:endParaRPr>
          </a:p>
        </p:txBody>
      </p:sp>
      <p:sp>
        <p:nvSpPr>
          <p:cNvPr id="261" name="Google Shape;261;g2f14ed7eca1_21_120"/>
          <p:cNvSpPr txBox="1"/>
          <p:nvPr/>
        </p:nvSpPr>
        <p:spPr>
          <a:xfrm>
            <a:off x="473550" y="1043975"/>
            <a:ext cx="8104200" cy="30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1"/>
                </a:solidFill>
                <a:latin typeface="Franklin Gothic"/>
                <a:ea typeface="Franklin Gothic"/>
                <a:cs typeface="Franklin Gothic"/>
                <a:sym typeface="Franklin Gothic"/>
              </a:rPr>
              <a:t>For each of Month, Year, and Covid Era in Epic, Med Services, and SafeGrounds:</a:t>
            </a:r>
            <a:endParaRPr sz="2000">
              <a:solidFill>
                <a:schemeClr val="dk1"/>
              </a:solidFill>
              <a:latin typeface="Franklin Gothic"/>
              <a:ea typeface="Franklin Gothic"/>
              <a:cs typeface="Franklin Gothic"/>
              <a:sym typeface="Franklin Gothic"/>
            </a:endParaRPr>
          </a:p>
          <a:p>
            <a:pPr marL="457200" lvl="0" indent="-355600" algn="l" rtl="0">
              <a:spcBef>
                <a:spcPts val="0"/>
              </a:spcBef>
              <a:spcAft>
                <a:spcPts val="0"/>
              </a:spcAft>
              <a:buClr>
                <a:schemeClr val="dk1"/>
              </a:buClr>
              <a:buSzPts val="2000"/>
              <a:buFont typeface="Franklin Gothic"/>
              <a:buChar char="●"/>
            </a:pPr>
            <a:r>
              <a:rPr lang="en-US" sz="2000">
                <a:solidFill>
                  <a:schemeClr val="dk1"/>
                </a:solidFill>
                <a:latin typeface="Franklin Gothic"/>
                <a:ea typeface="Franklin Gothic"/>
                <a:cs typeface="Franklin Gothic"/>
                <a:sym typeface="Franklin Gothic"/>
              </a:rPr>
              <a:t>If null hypothesis was rejected in ANOVA -&gt; regressed against monthly alcohol incidents per 1000 total incidents</a:t>
            </a:r>
            <a:endParaRPr sz="2000">
              <a:solidFill>
                <a:schemeClr val="dk1"/>
              </a:solidFill>
              <a:latin typeface="Franklin Gothic"/>
              <a:ea typeface="Franklin Gothic"/>
              <a:cs typeface="Franklin Gothic"/>
              <a:sym typeface="Franklin Gothic"/>
            </a:endParaRPr>
          </a:p>
          <a:p>
            <a:pPr marL="457200" lvl="0" indent="-355600" algn="l" rtl="0">
              <a:spcBef>
                <a:spcPts val="0"/>
              </a:spcBef>
              <a:spcAft>
                <a:spcPts val="0"/>
              </a:spcAft>
              <a:buClr>
                <a:schemeClr val="dk1"/>
              </a:buClr>
              <a:buSzPts val="2000"/>
              <a:buFont typeface="Franklin Gothic"/>
              <a:buChar char="●"/>
            </a:pPr>
            <a:r>
              <a:rPr lang="en-US" sz="2000">
                <a:solidFill>
                  <a:schemeClr val="dk1"/>
                </a:solidFill>
                <a:latin typeface="Franklin Gothic"/>
                <a:ea typeface="Franklin Gothic"/>
                <a:cs typeface="Franklin Gothic"/>
                <a:sym typeface="Franklin Gothic"/>
              </a:rPr>
              <a:t>If null hypothesis was rejected for multiple variables -&gt; all regressed against monthly alcohol incidents per 1000 total incidents</a:t>
            </a:r>
            <a:endParaRPr sz="2000">
              <a:solidFill>
                <a:schemeClr val="dk1"/>
              </a:solidFill>
              <a:latin typeface="Franklin Gothic"/>
              <a:ea typeface="Franklin Gothic"/>
              <a:cs typeface="Franklin Gothic"/>
              <a:sym typeface="Franklin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5"/>
        <p:cNvGrpSpPr/>
        <p:nvPr/>
      </p:nvGrpSpPr>
      <p:grpSpPr>
        <a:xfrm>
          <a:off x="0" y="0"/>
          <a:ext cx="0" cy="0"/>
          <a:chOff x="0" y="0"/>
          <a:chExt cx="0" cy="0"/>
        </a:xfrm>
      </p:grpSpPr>
      <p:pic>
        <p:nvPicPr>
          <p:cNvPr id="266" name="Google Shape;266;g2f14ed7eca1_21_126"/>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267" name="Google Shape;267;g2f14ed7eca1_21_126"/>
          <p:cNvSpPr txBox="1"/>
          <p:nvPr/>
        </p:nvSpPr>
        <p:spPr>
          <a:xfrm>
            <a:off x="291150" y="28708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000" b="1">
                <a:solidFill>
                  <a:srgbClr val="1A2835"/>
                </a:solidFill>
                <a:latin typeface="Franklin Gothic"/>
                <a:ea typeface="Franklin Gothic"/>
                <a:cs typeface="Franklin Gothic"/>
                <a:sym typeface="Franklin Gothic"/>
              </a:rPr>
              <a:t>Single Linear Regression Results: Epic</a:t>
            </a:r>
            <a:endParaRPr sz="3000" b="1">
              <a:solidFill>
                <a:srgbClr val="1A2835"/>
              </a:solidFill>
              <a:latin typeface="Franklin Gothic"/>
              <a:ea typeface="Franklin Gothic"/>
              <a:cs typeface="Franklin Gothic"/>
              <a:sym typeface="Franklin Gothic"/>
            </a:endParaRPr>
          </a:p>
        </p:txBody>
      </p:sp>
      <p:sp>
        <p:nvSpPr>
          <p:cNvPr id="268" name="Google Shape;268;g2f14ed7eca1_21_126"/>
          <p:cNvSpPr txBox="1"/>
          <p:nvPr/>
        </p:nvSpPr>
        <p:spPr>
          <a:xfrm>
            <a:off x="457700" y="3885350"/>
            <a:ext cx="3729300" cy="40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chemeClr val="dk1"/>
                </a:solidFill>
                <a:latin typeface="Franklin Gothic"/>
                <a:ea typeface="Franklin Gothic"/>
                <a:cs typeface="Franklin Gothic"/>
                <a:sym typeface="Franklin Gothic"/>
              </a:rPr>
              <a:t>Covid Era</a:t>
            </a:r>
            <a:endParaRPr sz="2000">
              <a:solidFill>
                <a:schemeClr val="dk1"/>
              </a:solidFill>
              <a:latin typeface="Franklin Gothic"/>
              <a:ea typeface="Franklin Gothic"/>
              <a:cs typeface="Franklin Gothic"/>
              <a:sym typeface="Franklin Gothic"/>
            </a:endParaRPr>
          </a:p>
          <a:p>
            <a:pPr marL="0" lvl="0" indent="0" algn="ctr" rtl="0">
              <a:spcBef>
                <a:spcPts val="0"/>
              </a:spcBef>
              <a:spcAft>
                <a:spcPts val="0"/>
              </a:spcAft>
              <a:buNone/>
            </a:pPr>
            <a:endParaRPr sz="2000">
              <a:solidFill>
                <a:schemeClr val="dk1"/>
              </a:solidFill>
              <a:latin typeface="Franklin Gothic"/>
              <a:ea typeface="Franklin Gothic"/>
              <a:cs typeface="Franklin Gothic"/>
              <a:sym typeface="Franklin Gothic"/>
            </a:endParaRPr>
          </a:p>
        </p:txBody>
      </p:sp>
      <p:pic>
        <p:nvPicPr>
          <p:cNvPr id="269" name="Google Shape;269;g2f14ed7eca1_21_126"/>
          <p:cNvPicPr preferRelativeResize="0"/>
          <p:nvPr/>
        </p:nvPicPr>
        <p:blipFill>
          <a:blip r:embed="rId5">
            <a:alphaModFix/>
          </a:blip>
          <a:stretch>
            <a:fillRect/>
          </a:stretch>
        </p:blipFill>
        <p:spPr>
          <a:xfrm>
            <a:off x="0" y="832775"/>
            <a:ext cx="4735601" cy="3116330"/>
          </a:xfrm>
          <a:prstGeom prst="rect">
            <a:avLst/>
          </a:prstGeom>
          <a:noFill/>
          <a:ln>
            <a:noFill/>
          </a:ln>
        </p:spPr>
      </p:pic>
      <p:pic>
        <p:nvPicPr>
          <p:cNvPr id="270" name="Google Shape;270;g2f14ed7eca1_21_126"/>
          <p:cNvPicPr preferRelativeResize="0"/>
          <p:nvPr/>
        </p:nvPicPr>
        <p:blipFill>
          <a:blip r:embed="rId6">
            <a:alphaModFix/>
          </a:blip>
          <a:stretch>
            <a:fillRect/>
          </a:stretch>
        </p:blipFill>
        <p:spPr>
          <a:xfrm>
            <a:off x="4735600" y="832775"/>
            <a:ext cx="4408400" cy="3116325"/>
          </a:xfrm>
          <a:prstGeom prst="rect">
            <a:avLst/>
          </a:prstGeom>
          <a:noFill/>
          <a:ln>
            <a:noFill/>
          </a:ln>
        </p:spPr>
      </p:pic>
      <p:sp>
        <p:nvSpPr>
          <p:cNvPr id="271" name="Google Shape;271;g2f14ed7eca1_21_126"/>
          <p:cNvSpPr txBox="1"/>
          <p:nvPr/>
        </p:nvSpPr>
        <p:spPr>
          <a:xfrm>
            <a:off x="5075150" y="3885350"/>
            <a:ext cx="3729300" cy="40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chemeClr val="dk1"/>
                </a:solidFill>
                <a:latin typeface="Franklin Gothic"/>
                <a:ea typeface="Franklin Gothic"/>
                <a:cs typeface="Franklin Gothic"/>
                <a:sym typeface="Franklin Gothic"/>
              </a:rPr>
              <a:t>Year</a:t>
            </a:r>
            <a:endParaRPr sz="2000">
              <a:solidFill>
                <a:schemeClr val="dk1"/>
              </a:solidFill>
              <a:latin typeface="Franklin Gothic"/>
              <a:ea typeface="Franklin Gothic"/>
              <a:cs typeface="Franklin Gothic"/>
              <a:sym typeface="Franklin Gothic"/>
            </a:endParaRPr>
          </a:p>
          <a:p>
            <a:pPr marL="0" lvl="0" indent="0" algn="ctr" rtl="0">
              <a:spcBef>
                <a:spcPts val="0"/>
              </a:spcBef>
              <a:spcAft>
                <a:spcPts val="0"/>
              </a:spcAft>
              <a:buNone/>
            </a:pPr>
            <a:endParaRPr sz="2000">
              <a:solidFill>
                <a:schemeClr val="dk1"/>
              </a:solidFill>
              <a:latin typeface="Franklin Gothic"/>
              <a:ea typeface="Franklin Gothic"/>
              <a:cs typeface="Franklin Gothic"/>
              <a:sym typeface="Franklin Gothic"/>
            </a:endParaRPr>
          </a:p>
          <a:p>
            <a:pPr marL="0" lvl="0" indent="0" algn="ctr" rtl="0">
              <a:spcBef>
                <a:spcPts val="0"/>
              </a:spcBef>
              <a:spcAft>
                <a:spcPts val="0"/>
              </a:spcAft>
              <a:buNone/>
            </a:pPr>
            <a:endParaRPr sz="2000">
              <a:solidFill>
                <a:schemeClr val="dk1"/>
              </a:solidFill>
              <a:latin typeface="Franklin Gothic"/>
              <a:ea typeface="Franklin Gothic"/>
              <a:cs typeface="Franklin Gothic"/>
              <a:sym typeface="Franklin Gothic"/>
            </a:endParaRPr>
          </a:p>
        </p:txBody>
      </p:sp>
      <p:sp>
        <p:nvSpPr>
          <p:cNvPr id="272" name="Google Shape;272;g2f14ed7eca1_21_126"/>
          <p:cNvSpPr/>
          <p:nvPr/>
        </p:nvSpPr>
        <p:spPr>
          <a:xfrm>
            <a:off x="2184825" y="1189275"/>
            <a:ext cx="2082600" cy="401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
        <p:nvSpPr>
          <p:cNvPr id="273" name="Google Shape;273;g2f14ed7eca1_21_126"/>
          <p:cNvSpPr/>
          <p:nvPr/>
        </p:nvSpPr>
        <p:spPr>
          <a:xfrm>
            <a:off x="6986700" y="1189275"/>
            <a:ext cx="2082600" cy="401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
        <p:nvSpPr>
          <p:cNvPr id="274" name="Google Shape;274;g2f14ed7eca1_21_126"/>
          <p:cNvSpPr/>
          <p:nvPr/>
        </p:nvSpPr>
        <p:spPr>
          <a:xfrm>
            <a:off x="86100" y="3659325"/>
            <a:ext cx="3293400" cy="225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
        <p:nvSpPr>
          <p:cNvPr id="275" name="Google Shape;275;g2f14ed7eca1_21_126"/>
          <p:cNvSpPr/>
          <p:nvPr/>
        </p:nvSpPr>
        <p:spPr>
          <a:xfrm>
            <a:off x="4771050" y="3585700"/>
            <a:ext cx="3293400" cy="225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9"/>
        <p:cNvGrpSpPr/>
        <p:nvPr/>
      </p:nvGrpSpPr>
      <p:grpSpPr>
        <a:xfrm>
          <a:off x="0" y="0"/>
          <a:ext cx="0" cy="0"/>
          <a:chOff x="0" y="0"/>
          <a:chExt cx="0" cy="0"/>
        </a:xfrm>
      </p:grpSpPr>
      <p:pic>
        <p:nvPicPr>
          <p:cNvPr id="280" name="Google Shape;280;g2f14ed7eca1_21_143"/>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281" name="Google Shape;281;g2f14ed7eca1_21_143"/>
          <p:cNvSpPr txBox="1"/>
          <p:nvPr/>
        </p:nvSpPr>
        <p:spPr>
          <a:xfrm>
            <a:off x="291150" y="93357"/>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000" b="1">
                <a:solidFill>
                  <a:srgbClr val="1A2835"/>
                </a:solidFill>
                <a:latin typeface="Franklin Gothic"/>
                <a:ea typeface="Franklin Gothic"/>
                <a:cs typeface="Franklin Gothic"/>
                <a:sym typeface="Franklin Gothic"/>
              </a:rPr>
              <a:t>Single Linear Regression Results: Med Services and SafeGrounds</a:t>
            </a:r>
            <a:endParaRPr sz="3000" b="1">
              <a:solidFill>
                <a:srgbClr val="1A2835"/>
              </a:solidFill>
              <a:latin typeface="Franklin Gothic"/>
              <a:ea typeface="Franklin Gothic"/>
              <a:cs typeface="Franklin Gothic"/>
              <a:sym typeface="Franklin Gothic"/>
            </a:endParaRPr>
          </a:p>
        </p:txBody>
      </p:sp>
      <p:sp>
        <p:nvSpPr>
          <p:cNvPr id="282" name="Google Shape;282;g2f14ed7eca1_21_143"/>
          <p:cNvSpPr txBox="1"/>
          <p:nvPr/>
        </p:nvSpPr>
        <p:spPr>
          <a:xfrm>
            <a:off x="487213" y="4079075"/>
            <a:ext cx="3696600" cy="40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chemeClr val="dk1"/>
                </a:solidFill>
                <a:latin typeface="Franklin Gothic"/>
                <a:ea typeface="Franklin Gothic"/>
                <a:cs typeface="Franklin Gothic"/>
                <a:sym typeface="Franklin Gothic"/>
              </a:rPr>
              <a:t>Med Services: Covid Era</a:t>
            </a:r>
            <a:endParaRPr sz="2000">
              <a:solidFill>
                <a:schemeClr val="dk1"/>
              </a:solidFill>
              <a:latin typeface="Franklin Gothic"/>
              <a:ea typeface="Franklin Gothic"/>
              <a:cs typeface="Franklin Gothic"/>
              <a:sym typeface="Franklin Gothic"/>
            </a:endParaRPr>
          </a:p>
          <a:p>
            <a:pPr marL="0" lvl="0" indent="0" algn="ctr" rtl="0">
              <a:spcBef>
                <a:spcPts val="0"/>
              </a:spcBef>
              <a:spcAft>
                <a:spcPts val="0"/>
              </a:spcAft>
              <a:buNone/>
            </a:pPr>
            <a:endParaRPr sz="2000">
              <a:solidFill>
                <a:schemeClr val="dk1"/>
              </a:solidFill>
              <a:latin typeface="Franklin Gothic"/>
              <a:ea typeface="Franklin Gothic"/>
              <a:cs typeface="Franklin Gothic"/>
              <a:sym typeface="Franklin Gothic"/>
            </a:endParaRPr>
          </a:p>
        </p:txBody>
      </p:sp>
      <p:pic>
        <p:nvPicPr>
          <p:cNvPr id="283" name="Google Shape;283;g2f14ed7eca1_21_143"/>
          <p:cNvPicPr preferRelativeResize="0"/>
          <p:nvPr/>
        </p:nvPicPr>
        <p:blipFill>
          <a:blip r:embed="rId5">
            <a:alphaModFix/>
          </a:blip>
          <a:stretch>
            <a:fillRect/>
          </a:stretch>
        </p:blipFill>
        <p:spPr>
          <a:xfrm>
            <a:off x="0" y="791450"/>
            <a:ext cx="4671025" cy="3354425"/>
          </a:xfrm>
          <a:prstGeom prst="rect">
            <a:avLst/>
          </a:prstGeom>
          <a:noFill/>
          <a:ln>
            <a:noFill/>
          </a:ln>
        </p:spPr>
      </p:pic>
      <p:pic>
        <p:nvPicPr>
          <p:cNvPr id="284" name="Google Shape;284;g2f14ed7eca1_21_143"/>
          <p:cNvPicPr preferRelativeResize="0"/>
          <p:nvPr/>
        </p:nvPicPr>
        <p:blipFill>
          <a:blip r:embed="rId6">
            <a:alphaModFix/>
          </a:blip>
          <a:stretch>
            <a:fillRect/>
          </a:stretch>
        </p:blipFill>
        <p:spPr>
          <a:xfrm>
            <a:off x="4580150" y="791450"/>
            <a:ext cx="4563850" cy="3354425"/>
          </a:xfrm>
          <a:prstGeom prst="rect">
            <a:avLst/>
          </a:prstGeom>
          <a:noFill/>
          <a:ln>
            <a:noFill/>
          </a:ln>
        </p:spPr>
      </p:pic>
      <p:sp>
        <p:nvSpPr>
          <p:cNvPr id="285" name="Google Shape;285;g2f14ed7eca1_21_143"/>
          <p:cNvSpPr txBox="1"/>
          <p:nvPr/>
        </p:nvSpPr>
        <p:spPr>
          <a:xfrm>
            <a:off x="4945475" y="4079075"/>
            <a:ext cx="3810300" cy="40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chemeClr val="dk1"/>
                </a:solidFill>
                <a:latin typeface="Franklin Gothic"/>
                <a:ea typeface="Franklin Gothic"/>
                <a:cs typeface="Franklin Gothic"/>
                <a:sym typeface="Franklin Gothic"/>
              </a:rPr>
              <a:t>SafeGrounds: Covid Era</a:t>
            </a:r>
            <a:endParaRPr sz="2000">
              <a:solidFill>
                <a:schemeClr val="dk1"/>
              </a:solidFill>
              <a:latin typeface="Franklin Gothic"/>
              <a:ea typeface="Franklin Gothic"/>
              <a:cs typeface="Franklin Gothic"/>
              <a:sym typeface="Franklin Gothic"/>
            </a:endParaRPr>
          </a:p>
          <a:p>
            <a:pPr marL="0" lvl="0" indent="0" algn="ctr" rtl="0">
              <a:spcBef>
                <a:spcPts val="0"/>
              </a:spcBef>
              <a:spcAft>
                <a:spcPts val="0"/>
              </a:spcAft>
              <a:buNone/>
            </a:pPr>
            <a:endParaRPr sz="2000">
              <a:solidFill>
                <a:schemeClr val="dk1"/>
              </a:solidFill>
              <a:latin typeface="Franklin Gothic"/>
              <a:ea typeface="Franklin Gothic"/>
              <a:cs typeface="Franklin Gothic"/>
              <a:sym typeface="Franklin Gothic"/>
            </a:endParaRPr>
          </a:p>
        </p:txBody>
      </p:sp>
      <p:sp>
        <p:nvSpPr>
          <p:cNvPr id="286" name="Google Shape;286;g2f14ed7eca1_21_143"/>
          <p:cNvSpPr/>
          <p:nvPr/>
        </p:nvSpPr>
        <p:spPr>
          <a:xfrm>
            <a:off x="2152550" y="1173125"/>
            <a:ext cx="2066400" cy="403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
        <p:nvSpPr>
          <p:cNvPr id="287" name="Google Shape;287;g2f14ed7eca1_21_143"/>
          <p:cNvSpPr/>
          <p:nvPr/>
        </p:nvSpPr>
        <p:spPr>
          <a:xfrm>
            <a:off x="6689375" y="1173125"/>
            <a:ext cx="2066400" cy="403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
        <p:nvSpPr>
          <p:cNvPr id="288" name="Google Shape;288;g2f14ed7eca1_21_143"/>
          <p:cNvSpPr/>
          <p:nvPr/>
        </p:nvSpPr>
        <p:spPr>
          <a:xfrm>
            <a:off x="99275" y="3632300"/>
            <a:ext cx="3231900" cy="324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
        <p:nvSpPr>
          <p:cNvPr id="289" name="Google Shape;289;g2f14ed7eca1_21_143"/>
          <p:cNvSpPr/>
          <p:nvPr/>
        </p:nvSpPr>
        <p:spPr>
          <a:xfrm>
            <a:off x="4671025" y="3632300"/>
            <a:ext cx="3132000" cy="220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3"/>
        <p:cNvGrpSpPr/>
        <p:nvPr/>
      </p:nvGrpSpPr>
      <p:grpSpPr>
        <a:xfrm>
          <a:off x="0" y="0"/>
          <a:ext cx="0" cy="0"/>
          <a:chOff x="0" y="0"/>
          <a:chExt cx="0" cy="0"/>
        </a:xfrm>
      </p:grpSpPr>
      <p:pic>
        <p:nvPicPr>
          <p:cNvPr id="294" name="Google Shape;294;g2f14ed7eca1_21_160"/>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295" name="Google Shape;295;g2f14ed7eca1_21_160"/>
          <p:cNvSpPr txBox="1"/>
          <p:nvPr/>
        </p:nvSpPr>
        <p:spPr>
          <a:xfrm>
            <a:off x="291150" y="93357"/>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000" b="1" dirty="0">
                <a:solidFill>
                  <a:srgbClr val="1A2835"/>
                </a:solidFill>
                <a:latin typeface="Franklin Gothic"/>
                <a:ea typeface="Franklin Gothic"/>
                <a:cs typeface="Franklin Gothic"/>
                <a:sym typeface="Franklin Gothic"/>
              </a:rPr>
              <a:t>Multiple Linear Regression Results </a:t>
            </a:r>
            <a:endParaRPr sz="3000" b="1" dirty="0">
              <a:solidFill>
                <a:srgbClr val="1A2835"/>
              </a:solidFill>
              <a:latin typeface="Franklin Gothic"/>
              <a:ea typeface="Franklin Gothic"/>
              <a:cs typeface="Franklin Gothic"/>
              <a:sym typeface="Franklin Gothic"/>
            </a:endParaRPr>
          </a:p>
        </p:txBody>
      </p:sp>
      <p:sp>
        <p:nvSpPr>
          <p:cNvPr id="296" name="Google Shape;296;g2f14ed7eca1_21_160"/>
          <p:cNvSpPr txBox="1"/>
          <p:nvPr/>
        </p:nvSpPr>
        <p:spPr>
          <a:xfrm>
            <a:off x="487213" y="4079075"/>
            <a:ext cx="3696600" cy="40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chemeClr val="dk1"/>
                </a:solidFill>
                <a:latin typeface="Franklin Gothic"/>
                <a:ea typeface="Franklin Gothic"/>
                <a:cs typeface="Franklin Gothic"/>
                <a:sym typeface="Franklin Gothic"/>
              </a:rPr>
              <a:t>Epic: Year + Covid Era</a:t>
            </a:r>
            <a:endParaRPr sz="2000">
              <a:solidFill>
                <a:schemeClr val="dk1"/>
              </a:solidFill>
              <a:latin typeface="Franklin Gothic"/>
              <a:ea typeface="Franklin Gothic"/>
              <a:cs typeface="Franklin Gothic"/>
              <a:sym typeface="Franklin Gothic"/>
            </a:endParaRPr>
          </a:p>
          <a:p>
            <a:pPr marL="0" lvl="0" indent="0" algn="ctr" rtl="0">
              <a:spcBef>
                <a:spcPts val="0"/>
              </a:spcBef>
              <a:spcAft>
                <a:spcPts val="0"/>
              </a:spcAft>
              <a:buNone/>
            </a:pPr>
            <a:endParaRPr sz="2000">
              <a:solidFill>
                <a:schemeClr val="dk1"/>
              </a:solidFill>
              <a:latin typeface="Franklin Gothic"/>
              <a:ea typeface="Franklin Gothic"/>
              <a:cs typeface="Franklin Gothic"/>
              <a:sym typeface="Franklin Gothic"/>
            </a:endParaRPr>
          </a:p>
        </p:txBody>
      </p:sp>
      <p:sp>
        <p:nvSpPr>
          <p:cNvPr id="297" name="Google Shape;297;g2f14ed7eca1_21_160"/>
          <p:cNvSpPr txBox="1"/>
          <p:nvPr/>
        </p:nvSpPr>
        <p:spPr>
          <a:xfrm>
            <a:off x="4945475" y="4079075"/>
            <a:ext cx="3810300" cy="40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chemeClr val="dk1"/>
                </a:solidFill>
                <a:latin typeface="Franklin Gothic"/>
                <a:ea typeface="Franklin Gothic"/>
                <a:cs typeface="Franklin Gothic"/>
                <a:sym typeface="Franklin Gothic"/>
              </a:rPr>
              <a:t>Med Services: Year + Covid Era</a:t>
            </a:r>
            <a:endParaRPr sz="2000">
              <a:solidFill>
                <a:schemeClr val="dk1"/>
              </a:solidFill>
              <a:latin typeface="Franklin Gothic"/>
              <a:ea typeface="Franklin Gothic"/>
              <a:cs typeface="Franklin Gothic"/>
              <a:sym typeface="Franklin Gothic"/>
            </a:endParaRPr>
          </a:p>
          <a:p>
            <a:pPr marL="0" lvl="0" indent="0" algn="ctr" rtl="0">
              <a:spcBef>
                <a:spcPts val="0"/>
              </a:spcBef>
              <a:spcAft>
                <a:spcPts val="0"/>
              </a:spcAft>
              <a:buNone/>
            </a:pPr>
            <a:endParaRPr sz="2000">
              <a:solidFill>
                <a:schemeClr val="dk1"/>
              </a:solidFill>
              <a:latin typeface="Franklin Gothic"/>
              <a:ea typeface="Franklin Gothic"/>
              <a:cs typeface="Franklin Gothic"/>
              <a:sym typeface="Franklin Gothic"/>
            </a:endParaRPr>
          </a:p>
        </p:txBody>
      </p:sp>
      <p:pic>
        <p:nvPicPr>
          <p:cNvPr id="298" name="Google Shape;298;g2f14ed7eca1_21_160"/>
          <p:cNvPicPr preferRelativeResize="0"/>
          <p:nvPr/>
        </p:nvPicPr>
        <p:blipFill>
          <a:blip r:embed="rId5">
            <a:alphaModFix/>
          </a:blip>
          <a:stretch>
            <a:fillRect/>
          </a:stretch>
        </p:blipFill>
        <p:spPr>
          <a:xfrm>
            <a:off x="0" y="947125"/>
            <a:ext cx="4638726" cy="2979550"/>
          </a:xfrm>
          <a:prstGeom prst="rect">
            <a:avLst/>
          </a:prstGeom>
          <a:noFill/>
          <a:ln>
            <a:noFill/>
          </a:ln>
        </p:spPr>
      </p:pic>
      <p:pic>
        <p:nvPicPr>
          <p:cNvPr id="299" name="Google Shape;299;g2f14ed7eca1_21_160"/>
          <p:cNvPicPr preferRelativeResize="0"/>
          <p:nvPr/>
        </p:nvPicPr>
        <p:blipFill>
          <a:blip r:embed="rId6">
            <a:alphaModFix/>
          </a:blip>
          <a:stretch>
            <a:fillRect/>
          </a:stretch>
        </p:blipFill>
        <p:spPr>
          <a:xfrm>
            <a:off x="4505275" y="947125"/>
            <a:ext cx="4638724" cy="2979550"/>
          </a:xfrm>
          <a:prstGeom prst="rect">
            <a:avLst/>
          </a:prstGeom>
          <a:noFill/>
          <a:ln>
            <a:noFill/>
          </a:ln>
        </p:spPr>
      </p:pic>
      <p:sp>
        <p:nvSpPr>
          <p:cNvPr id="300" name="Google Shape;300;g2f14ed7eca1_21_160"/>
          <p:cNvSpPr/>
          <p:nvPr/>
        </p:nvSpPr>
        <p:spPr>
          <a:xfrm>
            <a:off x="2152550" y="1334575"/>
            <a:ext cx="2031300" cy="274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
        <p:nvSpPr>
          <p:cNvPr id="301" name="Google Shape;301;g2f14ed7eca1_21_160"/>
          <p:cNvSpPr/>
          <p:nvPr/>
        </p:nvSpPr>
        <p:spPr>
          <a:xfrm>
            <a:off x="6599275" y="1334575"/>
            <a:ext cx="2031300" cy="274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
        <p:nvSpPr>
          <p:cNvPr id="302" name="Google Shape;302;g2f14ed7eca1_21_160"/>
          <p:cNvSpPr/>
          <p:nvPr/>
        </p:nvSpPr>
        <p:spPr>
          <a:xfrm>
            <a:off x="0" y="3368350"/>
            <a:ext cx="3347100" cy="127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
        <p:nvSpPr>
          <p:cNvPr id="303" name="Google Shape;303;g2f14ed7eca1_21_160"/>
          <p:cNvSpPr/>
          <p:nvPr/>
        </p:nvSpPr>
        <p:spPr>
          <a:xfrm>
            <a:off x="0" y="3683445"/>
            <a:ext cx="3347100" cy="167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
        <p:nvSpPr>
          <p:cNvPr id="304" name="Google Shape;304;g2f14ed7eca1_21_160"/>
          <p:cNvSpPr/>
          <p:nvPr/>
        </p:nvSpPr>
        <p:spPr>
          <a:xfrm>
            <a:off x="4572000" y="3368350"/>
            <a:ext cx="3347100" cy="127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ranklin Gothic"/>
              <a:ea typeface="Franklin Gothic"/>
              <a:cs typeface="Franklin Gothic"/>
              <a:sym typeface="Franklin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sp>
        <p:nvSpPr>
          <p:cNvPr id="164" name="Google Shape;164;g2f14ed7eca1_0_16"/>
          <p:cNvSpPr txBox="1">
            <a:spLocks noGrp="1"/>
          </p:cNvSpPr>
          <p:nvPr>
            <p:ph type="sldNum" idx="12"/>
          </p:nvPr>
        </p:nvSpPr>
        <p:spPr>
          <a:xfrm>
            <a:off x="8574953" y="4565000"/>
            <a:ext cx="333300" cy="393600"/>
          </a:xfrm>
          <a:prstGeom prst="rect">
            <a:avLst/>
          </a:prstGeom>
          <a:noFill/>
          <a:ln>
            <a:noFill/>
          </a:ln>
        </p:spPr>
        <p:txBody>
          <a:bodyPr spcFirstLastPara="1" wrap="square" lIns="91425" tIns="91425" rIns="91425" bIns="91425" anchor="ctr" anchorCtr="0">
            <a:normAutofit fontScale="85000" lnSpcReduction="10000"/>
          </a:bodyPr>
          <a:lstStyle/>
          <a:p>
            <a:pPr marL="0" lvl="0" indent="0" algn="ctr" rtl="0">
              <a:lnSpc>
                <a:spcPct val="100000"/>
              </a:lnSpc>
              <a:spcBef>
                <a:spcPts val="0"/>
              </a:spcBef>
              <a:spcAft>
                <a:spcPts val="0"/>
              </a:spcAft>
              <a:buSzPts val="1200"/>
              <a:buNone/>
            </a:pPr>
            <a:fld id="{00000000-1234-1234-1234-123412341234}" type="slidenum">
              <a:rPr lang="en-US" sz="1200">
                <a:solidFill>
                  <a:srgbClr val="1A2835"/>
                </a:solidFill>
                <a:latin typeface="Franklin Gothic"/>
                <a:ea typeface="Franklin Gothic"/>
                <a:cs typeface="Franklin Gothic"/>
                <a:sym typeface="Franklin Gothic"/>
              </a:rPr>
              <a:t>25</a:t>
            </a:fld>
            <a:endParaRPr sz="1200">
              <a:solidFill>
                <a:srgbClr val="1A2835"/>
              </a:solidFill>
              <a:latin typeface="Franklin Gothic"/>
              <a:ea typeface="Franklin Gothic"/>
              <a:cs typeface="Franklin Gothic"/>
              <a:sym typeface="Franklin Gothic"/>
            </a:endParaRPr>
          </a:p>
        </p:txBody>
      </p:sp>
      <p:pic>
        <p:nvPicPr>
          <p:cNvPr id="165" name="Google Shape;165;g2f14ed7eca1_0_16"/>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166" name="Google Shape;166;g2f14ed7eca1_0_16"/>
          <p:cNvSpPr txBox="1">
            <a:spLocks noGrp="1"/>
          </p:cNvSpPr>
          <p:nvPr>
            <p:ph type="title"/>
          </p:nvPr>
        </p:nvSpPr>
        <p:spPr>
          <a:xfrm>
            <a:off x="686375" y="2079824"/>
            <a:ext cx="7888500" cy="1354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990"/>
              <a:buNone/>
            </a:pPr>
            <a:r>
              <a:rPr lang="en-US" sz="3600" dirty="0">
                <a:solidFill>
                  <a:srgbClr val="1A2835"/>
                </a:solidFill>
              </a:rPr>
              <a:t>Methods &amp; Findings – </a:t>
            </a:r>
            <a:br>
              <a:rPr lang="en-US" sz="3600" dirty="0">
                <a:solidFill>
                  <a:srgbClr val="1A2835"/>
                </a:solidFill>
              </a:rPr>
            </a:br>
            <a:r>
              <a:rPr lang="en-US" sz="3600" dirty="0">
                <a:solidFill>
                  <a:srgbClr val="1A2835"/>
                </a:solidFill>
              </a:rPr>
              <a:t>Analysis of Linked Datasets</a:t>
            </a:r>
            <a:endParaRPr sz="3600" dirty="0"/>
          </a:p>
        </p:txBody>
      </p:sp>
      <p:sp>
        <p:nvSpPr>
          <p:cNvPr id="167" name="Google Shape;167;g2f14ed7eca1_0_16"/>
          <p:cNvSpPr/>
          <p:nvPr/>
        </p:nvSpPr>
        <p:spPr>
          <a:xfrm rot="10800000" flipH="1">
            <a:off x="812685" y="3656930"/>
            <a:ext cx="374400" cy="14400"/>
          </a:xfrm>
          <a:prstGeom prst="rect">
            <a:avLst/>
          </a:prstGeom>
          <a:solidFill>
            <a:srgbClr val="E57200"/>
          </a:solidFill>
          <a:ln w="19050" cap="flat" cmpd="sng">
            <a:solidFill>
              <a:srgbClr val="E57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09269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8"/>
        <p:cNvGrpSpPr/>
        <p:nvPr/>
      </p:nvGrpSpPr>
      <p:grpSpPr>
        <a:xfrm>
          <a:off x="0" y="0"/>
          <a:ext cx="0" cy="0"/>
          <a:chOff x="0" y="0"/>
          <a:chExt cx="0" cy="0"/>
        </a:xfrm>
      </p:grpSpPr>
      <p:pic>
        <p:nvPicPr>
          <p:cNvPr id="309" name="Google Shape;309;g2f14ed7eca1_0_90"/>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310" name="Google Shape;310;g2f14ed7eca1_0_90"/>
          <p:cNvSpPr txBox="1"/>
          <p:nvPr/>
        </p:nvSpPr>
        <p:spPr>
          <a:xfrm>
            <a:off x="291149" y="244440"/>
            <a:ext cx="859855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200" b="1" dirty="0">
                <a:solidFill>
                  <a:srgbClr val="1A2835"/>
                </a:solidFill>
                <a:latin typeface="Franklin Gothic"/>
                <a:ea typeface="Franklin Gothic"/>
                <a:cs typeface="Franklin Gothic"/>
                <a:sym typeface="Franklin Gothic"/>
              </a:rPr>
              <a:t>Classification of Emergency Department Alcohol Events using Machine Learning </a:t>
            </a:r>
            <a:endParaRPr sz="4800" b="1" i="0" u="none" strike="noStrike" cap="none" dirty="0">
              <a:solidFill>
                <a:schemeClr val="dk1"/>
              </a:solidFill>
              <a:latin typeface="Franklin Gothic"/>
              <a:ea typeface="Franklin Gothic"/>
              <a:cs typeface="Franklin Gothic"/>
              <a:sym typeface="Franklin Gothic"/>
            </a:endParaRPr>
          </a:p>
        </p:txBody>
      </p:sp>
      <p:sp>
        <p:nvSpPr>
          <p:cNvPr id="311" name="Google Shape;311;g2f14ed7eca1_0_90"/>
          <p:cNvSpPr txBox="1"/>
          <p:nvPr/>
        </p:nvSpPr>
        <p:spPr>
          <a:xfrm>
            <a:off x="370550" y="871105"/>
            <a:ext cx="5916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p:txBody>
      </p:sp>
      <p:sp>
        <p:nvSpPr>
          <p:cNvPr id="312" name="Google Shape;312;g2f14ed7eca1_0_90"/>
          <p:cNvSpPr txBox="1"/>
          <p:nvPr/>
        </p:nvSpPr>
        <p:spPr>
          <a:xfrm>
            <a:off x="117124" y="1058805"/>
            <a:ext cx="8007773"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dirty="0"/>
              <a:t>Analysis of the Linked Datasets required processing the data to extract and impute features, and develop congruent sequences when linking datasets to ensure data linkage through common serial numbers.</a:t>
            </a:r>
            <a:endParaRPr dirty="0"/>
          </a:p>
          <a:p>
            <a:pPr marL="914400" marR="0" lvl="0" indent="0" algn="l" rtl="0">
              <a:lnSpc>
                <a:spcPct val="100000"/>
              </a:lnSpc>
              <a:spcBef>
                <a:spcPts val="0"/>
              </a:spcBef>
              <a:spcAft>
                <a:spcPts val="0"/>
              </a:spcAft>
              <a:buNone/>
            </a:pPr>
            <a:endParaRPr dirty="0"/>
          </a:p>
        </p:txBody>
      </p:sp>
      <p:pic>
        <p:nvPicPr>
          <p:cNvPr id="5" name="Picture 4">
            <a:extLst>
              <a:ext uri="{FF2B5EF4-FFF2-40B4-BE49-F238E27FC236}">
                <a16:creationId xmlns:a16="http://schemas.microsoft.com/office/drawing/2014/main" id="{A2FCC02B-38C6-CB06-25DF-9155FB39D1E9}"/>
              </a:ext>
            </a:extLst>
          </p:cNvPr>
          <p:cNvPicPr>
            <a:picLocks noChangeAspect="1"/>
          </p:cNvPicPr>
          <p:nvPr/>
        </p:nvPicPr>
        <p:blipFill>
          <a:blip r:embed="rId5"/>
          <a:stretch>
            <a:fillRect/>
          </a:stretch>
        </p:blipFill>
        <p:spPr>
          <a:xfrm>
            <a:off x="370550" y="1869956"/>
            <a:ext cx="3266512" cy="2405711"/>
          </a:xfrm>
          <a:prstGeom prst="rect">
            <a:avLst/>
          </a:prstGeom>
        </p:spPr>
      </p:pic>
      <p:pic>
        <p:nvPicPr>
          <p:cNvPr id="7" name="Picture 6">
            <a:extLst>
              <a:ext uri="{FF2B5EF4-FFF2-40B4-BE49-F238E27FC236}">
                <a16:creationId xmlns:a16="http://schemas.microsoft.com/office/drawing/2014/main" id="{FE48A0EA-551B-6DCA-D753-4426B3D1BC1E}"/>
              </a:ext>
            </a:extLst>
          </p:cNvPr>
          <p:cNvPicPr>
            <a:picLocks noChangeAspect="1"/>
          </p:cNvPicPr>
          <p:nvPr/>
        </p:nvPicPr>
        <p:blipFill>
          <a:blip r:embed="rId6"/>
          <a:stretch>
            <a:fillRect/>
          </a:stretch>
        </p:blipFill>
        <p:spPr>
          <a:xfrm>
            <a:off x="3637062" y="1866684"/>
            <a:ext cx="2326650" cy="2405711"/>
          </a:xfrm>
          <a:prstGeom prst="rect">
            <a:avLst/>
          </a:prstGeom>
        </p:spPr>
      </p:pic>
    </p:spTree>
    <p:extLst>
      <p:ext uri="{BB962C8B-B14F-4D97-AF65-F5344CB8AC3E}">
        <p14:creationId xmlns:p14="http://schemas.microsoft.com/office/powerpoint/2010/main" val="1818087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8"/>
        <p:cNvGrpSpPr/>
        <p:nvPr/>
      </p:nvGrpSpPr>
      <p:grpSpPr>
        <a:xfrm>
          <a:off x="0" y="0"/>
          <a:ext cx="0" cy="0"/>
          <a:chOff x="0" y="0"/>
          <a:chExt cx="0" cy="0"/>
        </a:xfrm>
      </p:grpSpPr>
      <p:pic>
        <p:nvPicPr>
          <p:cNvPr id="309" name="Google Shape;309;g2f14ed7eca1_0_90"/>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310" name="Google Shape;310;g2f14ed7eca1_0_90"/>
          <p:cNvSpPr txBox="1"/>
          <p:nvPr/>
        </p:nvSpPr>
        <p:spPr>
          <a:xfrm>
            <a:off x="291149" y="244440"/>
            <a:ext cx="859855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200" b="1" dirty="0">
                <a:solidFill>
                  <a:srgbClr val="1A2835"/>
                </a:solidFill>
                <a:latin typeface="Franklin Gothic"/>
                <a:ea typeface="Franklin Gothic"/>
                <a:cs typeface="Franklin Gothic"/>
                <a:sym typeface="Franklin Gothic"/>
              </a:rPr>
              <a:t>Classification of Emergency Department Alcohol Events using Machine Learning </a:t>
            </a:r>
            <a:endParaRPr sz="4800" b="1" i="0" u="none" strike="noStrike" cap="none" dirty="0">
              <a:solidFill>
                <a:schemeClr val="dk1"/>
              </a:solidFill>
              <a:latin typeface="Franklin Gothic"/>
              <a:ea typeface="Franklin Gothic"/>
              <a:cs typeface="Franklin Gothic"/>
              <a:sym typeface="Franklin Gothic"/>
            </a:endParaRPr>
          </a:p>
        </p:txBody>
      </p:sp>
      <p:sp>
        <p:nvSpPr>
          <p:cNvPr id="311" name="Google Shape;311;g2f14ed7eca1_0_90"/>
          <p:cNvSpPr txBox="1"/>
          <p:nvPr/>
        </p:nvSpPr>
        <p:spPr>
          <a:xfrm>
            <a:off x="370550" y="871105"/>
            <a:ext cx="5916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p:txBody>
      </p:sp>
      <p:pic>
        <p:nvPicPr>
          <p:cNvPr id="2" name="Picture 1">
            <a:extLst>
              <a:ext uri="{FF2B5EF4-FFF2-40B4-BE49-F238E27FC236}">
                <a16:creationId xmlns:a16="http://schemas.microsoft.com/office/drawing/2014/main" id="{CBF6D028-8527-82EA-15E3-23AF72DD24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0424" y="1798565"/>
            <a:ext cx="4443222" cy="26641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6ABC4DA-A1C2-52B9-746C-1953401D4E7D}"/>
              </a:ext>
            </a:extLst>
          </p:cNvPr>
          <p:cNvPicPr>
            <a:picLocks noChangeAspect="1"/>
          </p:cNvPicPr>
          <p:nvPr/>
        </p:nvPicPr>
        <p:blipFill>
          <a:blip r:embed="rId6"/>
          <a:stretch>
            <a:fillRect/>
          </a:stretch>
        </p:blipFill>
        <p:spPr>
          <a:xfrm>
            <a:off x="232010" y="1988328"/>
            <a:ext cx="4243529" cy="1855728"/>
          </a:xfrm>
          <a:prstGeom prst="rect">
            <a:avLst/>
          </a:prstGeom>
        </p:spPr>
      </p:pic>
    </p:spTree>
    <p:extLst>
      <p:ext uri="{BB962C8B-B14F-4D97-AF65-F5344CB8AC3E}">
        <p14:creationId xmlns:p14="http://schemas.microsoft.com/office/powerpoint/2010/main" val="3616390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6"/>
        <p:cNvGrpSpPr/>
        <p:nvPr/>
      </p:nvGrpSpPr>
      <p:grpSpPr>
        <a:xfrm>
          <a:off x="0" y="0"/>
          <a:ext cx="0" cy="0"/>
          <a:chOff x="0" y="0"/>
          <a:chExt cx="0" cy="0"/>
        </a:xfrm>
      </p:grpSpPr>
      <p:pic>
        <p:nvPicPr>
          <p:cNvPr id="317" name="Google Shape;317;g2f14ed7eca1_0_116"/>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318" name="Google Shape;318;g2f14ed7eca1_0_116"/>
          <p:cNvSpPr txBox="1"/>
          <p:nvPr/>
        </p:nvSpPr>
        <p:spPr>
          <a:xfrm>
            <a:off x="291150" y="25333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200" b="1">
                <a:solidFill>
                  <a:srgbClr val="1A2835"/>
                </a:solidFill>
                <a:latin typeface="Franklin Gothic"/>
                <a:ea typeface="Franklin Gothic"/>
                <a:cs typeface="Franklin Gothic"/>
                <a:sym typeface="Franklin Gothic"/>
              </a:rPr>
              <a:t>Epidemiological Findings</a:t>
            </a:r>
            <a:endParaRPr sz="4800" b="1" i="0" u="none" strike="noStrike" cap="none">
              <a:solidFill>
                <a:schemeClr val="dk1"/>
              </a:solidFill>
              <a:latin typeface="Franklin Gothic"/>
              <a:ea typeface="Franklin Gothic"/>
              <a:cs typeface="Franklin Gothic"/>
              <a:sym typeface="Franklin Gothic"/>
            </a:endParaRPr>
          </a:p>
        </p:txBody>
      </p:sp>
      <p:sp>
        <p:nvSpPr>
          <p:cNvPr id="319" name="Google Shape;319;g2f14ed7eca1_0_116"/>
          <p:cNvSpPr txBox="1"/>
          <p:nvPr/>
        </p:nvSpPr>
        <p:spPr>
          <a:xfrm>
            <a:off x="132475" y="1104905"/>
            <a:ext cx="3438555" cy="28930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dirty="0"/>
              <a:t>When combining </a:t>
            </a:r>
            <a:r>
              <a:rPr lang="en-US" dirty="0" err="1"/>
              <a:t>medservices</a:t>
            </a:r>
            <a:r>
              <a:rPr lang="en-US" dirty="0"/>
              <a:t> and epic datasets and evaluating the prevalence of non-alcohol related diagnoses, there is evidence of potential predispositions to alcohol use, in addition to comorbidities, such as evidence of potential polysubstance abuse. </a:t>
            </a:r>
          </a:p>
          <a:p>
            <a:pPr marL="0" marR="0" lvl="0" indent="0" algn="l" rtl="0">
              <a:lnSpc>
                <a:spcPct val="100000"/>
              </a:lnSpc>
              <a:spcBef>
                <a:spcPts val="0"/>
              </a:spcBef>
              <a:spcAft>
                <a:spcPts val="0"/>
              </a:spcAft>
              <a:buNone/>
            </a:pPr>
            <a:endParaRPr lang="en-US" dirty="0"/>
          </a:p>
          <a:p>
            <a:pPr marL="0" marR="0" lvl="0" indent="0" algn="l" rtl="0">
              <a:lnSpc>
                <a:spcPct val="100000"/>
              </a:lnSpc>
              <a:spcBef>
                <a:spcPts val="0"/>
              </a:spcBef>
              <a:spcAft>
                <a:spcPts val="0"/>
              </a:spcAft>
              <a:buNone/>
            </a:pPr>
            <a:r>
              <a:rPr lang="en-US" dirty="0"/>
              <a:t>Similarly, when evaluating the same cohorts for Prevalence of Program Actions linking with the Demographics Dataset, there is evidence of substantial differences. </a:t>
            </a:r>
            <a:endParaRPr dirty="0"/>
          </a:p>
        </p:txBody>
      </p:sp>
      <p:pic>
        <p:nvPicPr>
          <p:cNvPr id="3" name="Picture 2">
            <a:extLst>
              <a:ext uri="{FF2B5EF4-FFF2-40B4-BE49-F238E27FC236}">
                <a16:creationId xmlns:a16="http://schemas.microsoft.com/office/drawing/2014/main" id="{CCDB275A-D30F-C765-8073-CEB5658E009B}"/>
              </a:ext>
            </a:extLst>
          </p:cNvPr>
          <p:cNvPicPr>
            <a:picLocks noChangeAspect="1"/>
          </p:cNvPicPr>
          <p:nvPr/>
        </p:nvPicPr>
        <p:blipFill>
          <a:blip r:embed="rId5"/>
          <a:stretch>
            <a:fillRect/>
          </a:stretch>
        </p:blipFill>
        <p:spPr>
          <a:xfrm>
            <a:off x="4131385" y="787076"/>
            <a:ext cx="4871721" cy="711046"/>
          </a:xfrm>
          <a:prstGeom prst="rect">
            <a:avLst/>
          </a:prstGeom>
        </p:spPr>
      </p:pic>
      <p:pic>
        <p:nvPicPr>
          <p:cNvPr id="4" name="Picture 3">
            <a:extLst>
              <a:ext uri="{FF2B5EF4-FFF2-40B4-BE49-F238E27FC236}">
                <a16:creationId xmlns:a16="http://schemas.microsoft.com/office/drawing/2014/main" id="{A3FE98EC-8945-2D26-E807-5119ECD07C65}"/>
              </a:ext>
            </a:extLst>
          </p:cNvPr>
          <p:cNvPicPr>
            <a:picLocks noChangeAspect="1"/>
          </p:cNvPicPr>
          <p:nvPr/>
        </p:nvPicPr>
        <p:blipFill>
          <a:blip r:embed="rId5"/>
          <a:stretch>
            <a:fillRect/>
          </a:stretch>
        </p:blipFill>
        <p:spPr>
          <a:xfrm>
            <a:off x="4092521" y="787076"/>
            <a:ext cx="4871721" cy="711046"/>
          </a:xfrm>
          <a:prstGeom prst="rect">
            <a:avLst/>
          </a:prstGeom>
        </p:spPr>
      </p:pic>
      <p:pic>
        <p:nvPicPr>
          <p:cNvPr id="5" name="Picture 4">
            <a:extLst>
              <a:ext uri="{FF2B5EF4-FFF2-40B4-BE49-F238E27FC236}">
                <a16:creationId xmlns:a16="http://schemas.microsoft.com/office/drawing/2014/main" id="{20883054-C5C6-2D02-D418-3CB6F3DE70A3}"/>
              </a:ext>
            </a:extLst>
          </p:cNvPr>
          <p:cNvPicPr>
            <a:picLocks noChangeAspect="1"/>
          </p:cNvPicPr>
          <p:nvPr/>
        </p:nvPicPr>
        <p:blipFill rotWithShape="1">
          <a:blip r:embed="rId6"/>
          <a:srcRect t="3644" b="47269"/>
          <a:stretch/>
        </p:blipFill>
        <p:spPr>
          <a:xfrm>
            <a:off x="4092521" y="1583540"/>
            <a:ext cx="4760329" cy="1684494"/>
          </a:xfrm>
          <a:prstGeom prst="rect">
            <a:avLst/>
          </a:prstGeom>
        </p:spPr>
      </p:pic>
      <p:pic>
        <p:nvPicPr>
          <p:cNvPr id="7" name="Picture 6">
            <a:extLst>
              <a:ext uri="{FF2B5EF4-FFF2-40B4-BE49-F238E27FC236}">
                <a16:creationId xmlns:a16="http://schemas.microsoft.com/office/drawing/2014/main" id="{DDC09511-7665-62F7-66EB-DDBEE433EF96}"/>
              </a:ext>
            </a:extLst>
          </p:cNvPr>
          <p:cNvPicPr>
            <a:picLocks noChangeAspect="1"/>
          </p:cNvPicPr>
          <p:nvPr/>
        </p:nvPicPr>
        <p:blipFill rotWithShape="1">
          <a:blip r:embed="rId7"/>
          <a:srcRect l="710" b="23258"/>
          <a:stretch/>
        </p:blipFill>
        <p:spPr>
          <a:xfrm>
            <a:off x="4131385" y="3422540"/>
            <a:ext cx="4658648" cy="1630785"/>
          </a:xfrm>
          <a:prstGeom prst="rect">
            <a:avLst/>
          </a:prstGeom>
        </p:spPr>
      </p:pic>
    </p:spTree>
    <p:extLst>
      <p:ext uri="{BB962C8B-B14F-4D97-AF65-F5344CB8AC3E}">
        <p14:creationId xmlns:p14="http://schemas.microsoft.com/office/powerpoint/2010/main" val="4116148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3"/>
        <p:cNvGrpSpPr/>
        <p:nvPr/>
      </p:nvGrpSpPr>
      <p:grpSpPr>
        <a:xfrm>
          <a:off x="0" y="0"/>
          <a:ext cx="0" cy="0"/>
          <a:chOff x="0" y="0"/>
          <a:chExt cx="0" cy="0"/>
        </a:xfrm>
      </p:grpSpPr>
      <p:pic>
        <p:nvPicPr>
          <p:cNvPr id="324" name="Google Shape;324;g2f14ed7eca1_0_124"/>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325" name="Google Shape;325;g2f14ed7eca1_0_124"/>
          <p:cNvSpPr txBox="1"/>
          <p:nvPr/>
        </p:nvSpPr>
        <p:spPr>
          <a:xfrm>
            <a:off x="291150" y="25333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200" b="1">
                <a:solidFill>
                  <a:srgbClr val="1A2835"/>
                </a:solidFill>
                <a:latin typeface="Franklin Gothic"/>
                <a:ea typeface="Franklin Gothic"/>
                <a:cs typeface="Franklin Gothic"/>
                <a:sym typeface="Franklin Gothic"/>
              </a:rPr>
              <a:t>Epidemiological Summary &amp; Findings</a:t>
            </a:r>
            <a:endParaRPr sz="4800" b="1" i="0" u="none" strike="noStrike" cap="none">
              <a:solidFill>
                <a:schemeClr val="dk1"/>
              </a:solidFill>
              <a:latin typeface="Franklin Gothic"/>
              <a:ea typeface="Franklin Gothic"/>
              <a:cs typeface="Franklin Gothic"/>
              <a:sym typeface="Franklin Gothic"/>
            </a:endParaRPr>
          </a:p>
        </p:txBody>
      </p:sp>
      <p:sp>
        <p:nvSpPr>
          <p:cNvPr id="326" name="Google Shape;326;g2f14ed7eca1_0_124"/>
          <p:cNvSpPr txBox="1"/>
          <p:nvPr/>
        </p:nvSpPr>
        <p:spPr>
          <a:xfrm>
            <a:off x="370550" y="871105"/>
            <a:ext cx="5916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p:txBody>
      </p:sp>
      <p:pic>
        <p:nvPicPr>
          <p:cNvPr id="327" name="Google Shape;327;g2f14ed7eca1_0_124"/>
          <p:cNvPicPr preferRelativeResize="0"/>
          <p:nvPr/>
        </p:nvPicPr>
        <p:blipFill>
          <a:blip r:embed="rId5">
            <a:alphaModFix/>
          </a:blip>
          <a:stretch>
            <a:fillRect/>
          </a:stretch>
        </p:blipFill>
        <p:spPr>
          <a:xfrm>
            <a:off x="2339038" y="2660904"/>
            <a:ext cx="3718708" cy="2100896"/>
          </a:xfrm>
          <a:prstGeom prst="rect">
            <a:avLst/>
          </a:prstGeom>
          <a:noFill/>
          <a:ln>
            <a:noFill/>
          </a:ln>
        </p:spPr>
      </p:pic>
      <p:pic>
        <p:nvPicPr>
          <p:cNvPr id="328" name="Google Shape;328;g2f14ed7eca1_0_124"/>
          <p:cNvPicPr preferRelativeResize="0"/>
          <p:nvPr/>
        </p:nvPicPr>
        <p:blipFill>
          <a:blip r:embed="rId6">
            <a:alphaModFix/>
          </a:blip>
          <a:stretch>
            <a:fillRect/>
          </a:stretch>
        </p:blipFill>
        <p:spPr>
          <a:xfrm>
            <a:off x="2434794" y="871105"/>
            <a:ext cx="3326890" cy="1697241"/>
          </a:xfrm>
          <a:prstGeom prst="rect">
            <a:avLst/>
          </a:prstGeom>
          <a:noFill/>
          <a:ln>
            <a:noFill/>
          </a:ln>
        </p:spPr>
      </p:pic>
      <p:pic>
        <p:nvPicPr>
          <p:cNvPr id="9" name="Picture 8">
            <a:extLst>
              <a:ext uri="{FF2B5EF4-FFF2-40B4-BE49-F238E27FC236}">
                <a16:creationId xmlns:a16="http://schemas.microsoft.com/office/drawing/2014/main" id="{CA4945F9-E391-2828-F7BF-C39C04A57945}"/>
              </a:ext>
            </a:extLst>
          </p:cNvPr>
          <p:cNvPicPr>
            <a:picLocks noChangeAspect="1"/>
          </p:cNvPicPr>
          <p:nvPr/>
        </p:nvPicPr>
        <p:blipFill rotWithShape="1">
          <a:blip r:embed="rId7"/>
          <a:srcRect l="-1" r="1983" b="26500"/>
          <a:stretch/>
        </p:blipFill>
        <p:spPr>
          <a:xfrm>
            <a:off x="6370040" y="2660904"/>
            <a:ext cx="2158580" cy="2142465"/>
          </a:xfrm>
          <a:prstGeom prst="rect">
            <a:avLst/>
          </a:prstGeom>
        </p:spPr>
      </p:pic>
      <p:pic>
        <p:nvPicPr>
          <p:cNvPr id="10" name="Picture 9">
            <a:extLst>
              <a:ext uri="{FF2B5EF4-FFF2-40B4-BE49-F238E27FC236}">
                <a16:creationId xmlns:a16="http://schemas.microsoft.com/office/drawing/2014/main" id="{C53406B7-C496-8A40-21D1-648A22947FBC}"/>
              </a:ext>
            </a:extLst>
          </p:cNvPr>
          <p:cNvPicPr>
            <a:picLocks noChangeAspect="1"/>
          </p:cNvPicPr>
          <p:nvPr/>
        </p:nvPicPr>
        <p:blipFill rotWithShape="1">
          <a:blip r:embed="rId8"/>
          <a:srcRect r="5710"/>
          <a:stretch/>
        </p:blipFill>
        <p:spPr>
          <a:xfrm>
            <a:off x="6370040" y="1025005"/>
            <a:ext cx="2096804" cy="1271573"/>
          </a:xfrm>
          <a:prstGeom prst="rect">
            <a:avLst/>
          </a:prstGeom>
        </p:spPr>
      </p:pic>
      <p:sp>
        <p:nvSpPr>
          <p:cNvPr id="3" name="TextBox 2">
            <a:extLst>
              <a:ext uri="{FF2B5EF4-FFF2-40B4-BE49-F238E27FC236}">
                <a16:creationId xmlns:a16="http://schemas.microsoft.com/office/drawing/2014/main" id="{78BE9F75-7962-35E4-EFFE-5FD62738DD56}"/>
              </a:ext>
            </a:extLst>
          </p:cNvPr>
          <p:cNvSpPr txBox="1"/>
          <p:nvPr/>
        </p:nvSpPr>
        <p:spPr>
          <a:xfrm>
            <a:off x="147370" y="1098008"/>
            <a:ext cx="1826438" cy="3323987"/>
          </a:xfrm>
          <a:prstGeom prst="rect">
            <a:avLst/>
          </a:prstGeom>
          <a:noFill/>
        </p:spPr>
        <p:txBody>
          <a:bodyPr wrap="square">
            <a:spAutoFit/>
          </a:bodyPr>
          <a:lstStyle/>
          <a:p>
            <a:pPr marL="0" marR="0" lvl="0" indent="0" algn="l" rtl="0">
              <a:lnSpc>
                <a:spcPct val="100000"/>
              </a:lnSpc>
              <a:spcBef>
                <a:spcPts val="0"/>
              </a:spcBef>
              <a:spcAft>
                <a:spcPts val="0"/>
              </a:spcAft>
              <a:buNone/>
            </a:pPr>
            <a:r>
              <a:rPr lang="en-US" dirty="0"/>
              <a:t>Similarly, there are intrasample differences when looking at the characteristics even for just the Emergency Department Data Alone. For example, the number and variety of secondary diagnoses jumps substantially from Pre-COVID to COVID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sp>
        <p:nvSpPr>
          <p:cNvPr id="80" name="Google Shape;80;p3"/>
          <p:cNvSpPr txBox="1">
            <a:spLocks noGrp="1"/>
          </p:cNvSpPr>
          <p:nvPr>
            <p:ph type="sldNum" idx="12"/>
          </p:nvPr>
        </p:nvSpPr>
        <p:spPr>
          <a:xfrm>
            <a:off x="8574953" y="4565000"/>
            <a:ext cx="333300" cy="3936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1200"/>
              <a:buNone/>
            </a:pPr>
            <a:fld id="{00000000-1234-1234-1234-123412341234}" type="slidenum">
              <a:rPr lang="en-US" sz="1200">
                <a:solidFill>
                  <a:srgbClr val="1A2835"/>
                </a:solidFill>
                <a:latin typeface="Franklin Gothic"/>
                <a:ea typeface="Franklin Gothic"/>
                <a:cs typeface="Franklin Gothic"/>
                <a:sym typeface="Franklin Gothic"/>
              </a:rPr>
              <a:t>3</a:t>
            </a:fld>
            <a:endParaRPr sz="1200">
              <a:solidFill>
                <a:srgbClr val="1A2835"/>
              </a:solidFill>
              <a:latin typeface="Franklin Gothic"/>
              <a:ea typeface="Franklin Gothic"/>
              <a:cs typeface="Franklin Gothic"/>
              <a:sym typeface="Franklin Gothic"/>
            </a:endParaRPr>
          </a:p>
        </p:txBody>
      </p:sp>
      <p:pic>
        <p:nvPicPr>
          <p:cNvPr id="81" name="Google Shape;81;p3"/>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82" name="Google Shape;82;p3"/>
          <p:cNvSpPr txBox="1">
            <a:spLocks noGrp="1"/>
          </p:cNvSpPr>
          <p:nvPr>
            <p:ph type="title"/>
          </p:nvPr>
        </p:nvSpPr>
        <p:spPr>
          <a:xfrm>
            <a:off x="686375" y="2079825"/>
            <a:ext cx="9442800" cy="13542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990"/>
              <a:buNone/>
            </a:pPr>
            <a:r>
              <a:rPr lang="en-US">
                <a:solidFill>
                  <a:srgbClr val="1A2835"/>
                </a:solidFill>
              </a:rPr>
              <a:t>Sponsor &amp; Project Background</a:t>
            </a:r>
            <a:endParaRPr/>
          </a:p>
        </p:txBody>
      </p:sp>
      <p:sp>
        <p:nvSpPr>
          <p:cNvPr id="83" name="Google Shape;83;p3"/>
          <p:cNvSpPr/>
          <p:nvPr/>
        </p:nvSpPr>
        <p:spPr>
          <a:xfrm rot="10800000" flipH="1">
            <a:off x="812685" y="3656930"/>
            <a:ext cx="374400" cy="14400"/>
          </a:xfrm>
          <a:prstGeom prst="rect">
            <a:avLst/>
          </a:prstGeom>
          <a:solidFill>
            <a:srgbClr val="E57200"/>
          </a:solidFill>
          <a:ln w="19050" cap="flat" cmpd="sng">
            <a:solidFill>
              <a:srgbClr val="E57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1"/>
        <p:cNvGrpSpPr/>
        <p:nvPr/>
      </p:nvGrpSpPr>
      <p:grpSpPr>
        <a:xfrm>
          <a:off x="0" y="0"/>
          <a:ext cx="0" cy="0"/>
          <a:chOff x="0" y="0"/>
          <a:chExt cx="0" cy="0"/>
        </a:xfrm>
      </p:grpSpPr>
      <p:pic>
        <p:nvPicPr>
          <p:cNvPr id="342" name="Google Shape;342;g2f14ed7eca1_0_165"/>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343" name="Google Shape;343;g2f14ed7eca1_0_165"/>
          <p:cNvSpPr txBox="1"/>
          <p:nvPr/>
        </p:nvSpPr>
        <p:spPr>
          <a:xfrm>
            <a:off x="291150" y="25333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200" b="1">
                <a:solidFill>
                  <a:srgbClr val="1A2835"/>
                </a:solidFill>
                <a:latin typeface="Franklin Gothic"/>
                <a:ea typeface="Franklin Gothic"/>
                <a:cs typeface="Franklin Gothic"/>
                <a:sym typeface="Franklin Gothic"/>
              </a:rPr>
              <a:t>Other Findings Continued</a:t>
            </a:r>
            <a:endParaRPr sz="4800" b="1" i="0" u="none" strike="noStrike" cap="none">
              <a:solidFill>
                <a:schemeClr val="dk1"/>
              </a:solidFill>
              <a:latin typeface="Franklin Gothic"/>
              <a:ea typeface="Franklin Gothic"/>
              <a:cs typeface="Franklin Gothic"/>
              <a:sym typeface="Franklin Gothic"/>
            </a:endParaRPr>
          </a:p>
        </p:txBody>
      </p:sp>
      <p:sp>
        <p:nvSpPr>
          <p:cNvPr id="344" name="Google Shape;344;g2f14ed7eca1_0_165"/>
          <p:cNvSpPr txBox="1"/>
          <p:nvPr/>
        </p:nvSpPr>
        <p:spPr>
          <a:xfrm>
            <a:off x="370550" y="871105"/>
            <a:ext cx="5916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p:txBody>
      </p:sp>
      <p:sp>
        <p:nvSpPr>
          <p:cNvPr id="345" name="Google Shape;345;g2f14ed7eca1_0_165"/>
          <p:cNvSpPr txBox="1"/>
          <p:nvPr/>
        </p:nvSpPr>
        <p:spPr>
          <a:xfrm>
            <a:off x="134275" y="1116675"/>
            <a:ext cx="4925100" cy="3109200"/>
          </a:xfrm>
          <a:prstGeom prst="rect">
            <a:avLst/>
          </a:prstGeom>
          <a:noFill/>
          <a:ln>
            <a:noFill/>
          </a:ln>
        </p:spPr>
        <p:txBody>
          <a:bodyPr spcFirstLastPara="1" wrap="square" lIns="91425" tIns="91425" rIns="91425" bIns="91425" anchor="t" anchorCtr="0">
            <a:noAutofit/>
          </a:bodyPr>
          <a:lstStyle/>
          <a:p>
            <a:pPr marL="1371600" lvl="0" indent="0" algn="l" rtl="0">
              <a:spcBef>
                <a:spcPts val="0"/>
              </a:spcBef>
              <a:spcAft>
                <a:spcPts val="0"/>
              </a:spcAft>
              <a:buNone/>
            </a:pPr>
            <a:endParaRPr sz="2000">
              <a:solidFill>
                <a:schemeClr val="dk1"/>
              </a:solidFill>
              <a:latin typeface="Franklin Gothic"/>
              <a:ea typeface="Franklin Gothic"/>
              <a:cs typeface="Franklin Gothic"/>
              <a:sym typeface="Franklin Gothic"/>
            </a:endParaRPr>
          </a:p>
          <a:p>
            <a:pPr marL="914400" lvl="0" indent="0" algn="l" rtl="0">
              <a:spcBef>
                <a:spcPts val="0"/>
              </a:spcBef>
              <a:spcAft>
                <a:spcPts val="0"/>
              </a:spcAft>
              <a:buNone/>
            </a:pPr>
            <a:endParaRPr sz="2000">
              <a:solidFill>
                <a:schemeClr val="dk1"/>
              </a:solidFill>
              <a:latin typeface="Franklin Gothic"/>
              <a:ea typeface="Franklin Gothic"/>
              <a:cs typeface="Franklin Gothic"/>
              <a:sym typeface="Franklin Gothic"/>
            </a:endParaRPr>
          </a:p>
        </p:txBody>
      </p:sp>
      <p:pic>
        <p:nvPicPr>
          <p:cNvPr id="346" name="Google Shape;346;g2f14ed7eca1_0_165"/>
          <p:cNvPicPr preferRelativeResize="0"/>
          <p:nvPr/>
        </p:nvPicPr>
        <p:blipFill>
          <a:blip r:embed="rId5">
            <a:alphaModFix/>
          </a:blip>
          <a:stretch>
            <a:fillRect/>
          </a:stretch>
        </p:blipFill>
        <p:spPr>
          <a:xfrm>
            <a:off x="4896639" y="987130"/>
            <a:ext cx="4005923" cy="2932226"/>
          </a:xfrm>
          <a:prstGeom prst="rect">
            <a:avLst/>
          </a:prstGeom>
          <a:noFill/>
          <a:ln>
            <a:noFill/>
          </a:ln>
        </p:spPr>
      </p:pic>
      <p:pic>
        <p:nvPicPr>
          <p:cNvPr id="347" name="Google Shape;347;g2f14ed7eca1_0_165"/>
          <p:cNvPicPr preferRelativeResize="0"/>
          <p:nvPr/>
        </p:nvPicPr>
        <p:blipFill>
          <a:blip r:embed="rId6">
            <a:alphaModFix/>
          </a:blip>
          <a:stretch>
            <a:fillRect/>
          </a:stretch>
        </p:blipFill>
        <p:spPr>
          <a:xfrm>
            <a:off x="291150" y="1044602"/>
            <a:ext cx="4372831" cy="2932226"/>
          </a:xfrm>
          <a:prstGeom prst="rect">
            <a:avLst/>
          </a:prstGeom>
          <a:noFill/>
          <a:ln>
            <a:noFill/>
          </a:ln>
        </p:spPr>
      </p:pic>
      <p:pic>
        <p:nvPicPr>
          <p:cNvPr id="1026" name="Picture 2">
            <a:extLst>
              <a:ext uri="{FF2B5EF4-FFF2-40B4-BE49-F238E27FC236}">
                <a16:creationId xmlns:a16="http://schemas.microsoft.com/office/drawing/2014/main" id="{95D64740-C332-C861-2C72-E9AA8E7C8B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1802" y="4225875"/>
            <a:ext cx="4155596" cy="766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2"/>
        <p:cNvGrpSpPr/>
        <p:nvPr/>
      </p:nvGrpSpPr>
      <p:grpSpPr>
        <a:xfrm>
          <a:off x="0" y="0"/>
          <a:ext cx="0" cy="0"/>
          <a:chOff x="0" y="0"/>
          <a:chExt cx="0" cy="0"/>
        </a:xfrm>
      </p:grpSpPr>
      <p:pic>
        <p:nvPicPr>
          <p:cNvPr id="333" name="Google Shape;333;g2f14ed7eca1_0_107"/>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334" name="Google Shape;334;g2f14ed7eca1_0_107"/>
          <p:cNvSpPr txBox="1"/>
          <p:nvPr/>
        </p:nvSpPr>
        <p:spPr>
          <a:xfrm>
            <a:off x="291150" y="25333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200" b="1" i="0" u="none" strike="noStrike" cap="none" dirty="0">
                <a:solidFill>
                  <a:srgbClr val="1A2835"/>
                </a:solidFill>
                <a:latin typeface="Franklin Gothic"/>
                <a:ea typeface="Franklin Gothic"/>
                <a:cs typeface="Franklin Gothic"/>
                <a:sym typeface="Franklin Gothic"/>
              </a:rPr>
              <a:t>Benefits of this W</a:t>
            </a:r>
            <a:r>
              <a:rPr lang="en-US" sz="3200" b="1" dirty="0">
                <a:solidFill>
                  <a:srgbClr val="1A2835"/>
                </a:solidFill>
                <a:latin typeface="Franklin Gothic"/>
                <a:ea typeface="Franklin Gothic"/>
                <a:cs typeface="Franklin Gothic"/>
                <a:sym typeface="Franklin Gothic"/>
              </a:rPr>
              <a:t>ork &amp; Next steps</a:t>
            </a:r>
            <a:endParaRPr sz="4800" b="1" i="0" u="none" strike="noStrike" cap="none" dirty="0">
              <a:solidFill>
                <a:schemeClr val="dk1"/>
              </a:solidFill>
              <a:latin typeface="Franklin Gothic"/>
              <a:ea typeface="Franklin Gothic"/>
              <a:cs typeface="Franklin Gothic"/>
              <a:sym typeface="Franklin Gothic"/>
            </a:endParaRPr>
          </a:p>
        </p:txBody>
      </p:sp>
      <p:sp>
        <p:nvSpPr>
          <p:cNvPr id="335" name="Google Shape;335;g2f14ed7eca1_0_107"/>
          <p:cNvSpPr txBox="1"/>
          <p:nvPr/>
        </p:nvSpPr>
        <p:spPr>
          <a:xfrm>
            <a:off x="370550" y="871105"/>
            <a:ext cx="5916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p:txBody>
      </p:sp>
      <p:sp>
        <p:nvSpPr>
          <p:cNvPr id="3" name="Rectangle 2">
            <a:extLst>
              <a:ext uri="{FF2B5EF4-FFF2-40B4-BE49-F238E27FC236}">
                <a16:creationId xmlns:a16="http://schemas.microsoft.com/office/drawing/2014/main" id="{DBA859D4-7087-1C17-F9F7-E6A3F7BBC728}"/>
              </a:ext>
            </a:extLst>
          </p:cNvPr>
          <p:cNvSpPr>
            <a:spLocks noChangeArrowheads="1"/>
          </p:cNvSpPr>
          <p:nvPr/>
        </p:nvSpPr>
        <p:spPr bwMode="auto">
          <a:xfrm>
            <a:off x="195445" y="1253148"/>
            <a:ext cx="5095511"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rial" panose="020B0604020202020204" pitchFamily="34" charset="0"/>
              </a:rPr>
              <a:t>Understanding Risk Factors and Prevention: </a:t>
            </a:r>
            <a:r>
              <a:rPr kumimoji="0" lang="en-US" altLang="en-US" sz="1200" b="0" i="0" u="none" strike="noStrike" cap="none" normalizeH="0" baseline="0" dirty="0">
                <a:ln>
                  <a:noFill/>
                </a:ln>
                <a:solidFill>
                  <a:schemeClr val="tx1"/>
                </a:solidFill>
                <a:effectLst/>
                <a:latin typeface="Arial" panose="020B0604020202020204" pitchFamily="34" charset="0"/>
              </a:rPr>
              <a:t>By comparing alcohol-consuming students with non-alcohol-consuming peers, researchers can identify specific risk factors associated with alcohol use, such as stress, social influences, or mental health issues which can inform the development of targeted prevention programs</a:t>
            </a:r>
          </a:p>
          <a:p>
            <a:pPr marR="0" lvl="0" algn="l" defTabSz="914400" rtl="0" eaLnBrk="0" fontAlgn="base" latinLnBrk="0" hangingPunct="0">
              <a:lnSpc>
                <a:spcPct val="100000"/>
              </a:lnSpc>
              <a:spcBef>
                <a:spcPct val="0"/>
              </a:spcBef>
              <a:spcAft>
                <a:spcPct val="0"/>
              </a:spcAft>
              <a:buClrTx/>
              <a:buSzTx/>
              <a:tabLst/>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lang="en-US" altLang="en-US" sz="1200" b="1" dirty="0">
                <a:solidFill>
                  <a:schemeClr val="tx1"/>
                </a:solidFill>
                <a:latin typeface="Arial" panose="020B0604020202020204" pitchFamily="34" charset="0"/>
              </a:rPr>
              <a:t>Mitigate</a:t>
            </a:r>
            <a:r>
              <a:rPr kumimoji="0" lang="en-US" altLang="en-US" sz="1200" b="1" i="0" u="none" strike="noStrike" cap="none" normalizeH="0" baseline="0" dirty="0">
                <a:ln>
                  <a:noFill/>
                </a:ln>
                <a:solidFill>
                  <a:schemeClr val="tx1"/>
                </a:solidFill>
                <a:effectLst/>
                <a:latin typeface="Arial" panose="020B0604020202020204" pitchFamily="34" charset="0"/>
              </a:rPr>
              <a:t> Academic Performance and Health Through Targeted Interventions</a:t>
            </a:r>
            <a:r>
              <a:rPr kumimoji="0" lang="en-US" altLang="en-US" sz="1200" b="0" i="0" u="none" strike="noStrike" cap="none" normalizeH="0" baseline="0" dirty="0">
                <a:ln>
                  <a:noFill/>
                </a:ln>
                <a:solidFill>
                  <a:schemeClr val="tx1"/>
                </a:solidFill>
                <a:effectLst/>
                <a:latin typeface="Arial" panose="020B0604020202020204" pitchFamily="34" charset="0"/>
              </a:rPr>
              <a:t>: Identifying correlations between alcohol use and lower GPA, absenteeism, or health complications can lead to the implementation of support systems, such as counseling services or academic interventions, to help affected students succeed.</a:t>
            </a:r>
          </a:p>
          <a:p>
            <a:pPr marR="0" lvl="0" algn="l" defTabSz="914400" rtl="0" eaLnBrk="0" fontAlgn="base" latinLnBrk="0" hangingPunct="0">
              <a:lnSpc>
                <a:spcPct val="100000"/>
              </a:lnSpc>
              <a:spcBef>
                <a:spcPct val="0"/>
              </a:spcBef>
              <a:spcAft>
                <a:spcPct val="0"/>
              </a:spcAft>
              <a:buClrTx/>
              <a:buSzTx/>
              <a:tabLst/>
            </a:pPr>
            <a:endParaRPr lang="en-US" altLang="en-US" sz="1200" b="1" dirty="0">
              <a:solidFill>
                <a:schemeClr val="tx1"/>
              </a:solidFill>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chemeClr val="tx1"/>
                </a:solidFill>
                <a:effectLst/>
                <a:latin typeface="Arial" panose="020B0604020202020204" pitchFamily="34" charset="0"/>
              </a:rPr>
              <a:t>Informing Policy and Campus Resources</a:t>
            </a:r>
            <a:r>
              <a:rPr kumimoji="0" lang="en-US" altLang="en-US" sz="1200" b="0" i="0" u="none" strike="noStrike" cap="none" normalizeH="0" baseline="0" dirty="0">
                <a:ln>
                  <a:noFill/>
                </a:ln>
                <a:solidFill>
                  <a:schemeClr val="tx1"/>
                </a:solidFill>
                <a:effectLst/>
                <a:latin typeface="Arial" panose="020B0604020202020204" pitchFamily="34" charset="0"/>
              </a:rPr>
              <a:t>: Findings from such research can guide university policies and the allocation of resources, such as might increase funding for mental health services, create more or revise existing alcohol policies</a:t>
            </a:r>
          </a:p>
        </p:txBody>
      </p:sp>
    </p:spTree>
    <p:extLst>
      <p:ext uri="{BB962C8B-B14F-4D97-AF65-F5344CB8AC3E}">
        <p14:creationId xmlns:p14="http://schemas.microsoft.com/office/powerpoint/2010/main" val="1699847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1"/>
        <p:cNvGrpSpPr/>
        <p:nvPr/>
      </p:nvGrpSpPr>
      <p:grpSpPr>
        <a:xfrm>
          <a:off x="0" y="0"/>
          <a:ext cx="0" cy="0"/>
          <a:chOff x="0" y="0"/>
          <a:chExt cx="0" cy="0"/>
        </a:xfrm>
      </p:grpSpPr>
      <p:sp>
        <p:nvSpPr>
          <p:cNvPr id="352" name="Google Shape;352;p11"/>
          <p:cNvSpPr txBox="1">
            <a:spLocks noGrp="1"/>
          </p:cNvSpPr>
          <p:nvPr>
            <p:ph type="sldNum" idx="12"/>
          </p:nvPr>
        </p:nvSpPr>
        <p:spPr>
          <a:xfrm>
            <a:off x="8574953" y="4565000"/>
            <a:ext cx="333300" cy="393600"/>
          </a:xfrm>
          <a:prstGeom prst="rect">
            <a:avLst/>
          </a:prstGeom>
          <a:noFill/>
          <a:ln>
            <a:noFill/>
          </a:ln>
        </p:spPr>
        <p:txBody>
          <a:bodyPr spcFirstLastPara="1" wrap="square" lIns="91425" tIns="91425" rIns="91425" bIns="91425" anchor="ctr" anchorCtr="0">
            <a:normAutofit fontScale="85000" lnSpcReduction="10000"/>
          </a:bodyPr>
          <a:lstStyle/>
          <a:p>
            <a:pPr marL="0" lvl="0" indent="0" algn="ctr" rtl="0">
              <a:lnSpc>
                <a:spcPct val="100000"/>
              </a:lnSpc>
              <a:spcBef>
                <a:spcPts val="0"/>
              </a:spcBef>
              <a:spcAft>
                <a:spcPts val="0"/>
              </a:spcAft>
              <a:buSzPct val="100000"/>
              <a:buNone/>
            </a:pPr>
            <a:fld id="{00000000-1234-1234-1234-123412341234}" type="slidenum">
              <a:rPr lang="en-US" sz="1200">
                <a:solidFill>
                  <a:srgbClr val="1A2835"/>
                </a:solidFill>
                <a:latin typeface="Franklin Gothic"/>
                <a:ea typeface="Franklin Gothic"/>
                <a:cs typeface="Franklin Gothic"/>
                <a:sym typeface="Franklin Gothic"/>
              </a:rPr>
              <a:t>32</a:t>
            </a:fld>
            <a:endParaRPr sz="1200">
              <a:solidFill>
                <a:srgbClr val="1A2835"/>
              </a:solidFill>
              <a:latin typeface="Franklin Gothic"/>
              <a:ea typeface="Franklin Gothic"/>
              <a:cs typeface="Franklin Gothic"/>
              <a:sym typeface="Franklin Gothic"/>
            </a:endParaRPr>
          </a:p>
        </p:txBody>
      </p:sp>
      <p:pic>
        <p:nvPicPr>
          <p:cNvPr id="353" name="Google Shape;353;p11"/>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354" name="Google Shape;354;p11"/>
          <p:cNvSpPr txBox="1">
            <a:spLocks noGrp="1"/>
          </p:cNvSpPr>
          <p:nvPr>
            <p:ph type="title"/>
          </p:nvPr>
        </p:nvSpPr>
        <p:spPr>
          <a:xfrm>
            <a:off x="686375" y="2079824"/>
            <a:ext cx="7888578" cy="135408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990"/>
              <a:buNone/>
            </a:pPr>
            <a:r>
              <a:rPr lang="en-US">
                <a:solidFill>
                  <a:srgbClr val="1A2835"/>
                </a:solidFill>
              </a:rPr>
              <a:t>Acknowledgements</a:t>
            </a:r>
            <a:endParaRPr/>
          </a:p>
        </p:txBody>
      </p:sp>
      <p:sp>
        <p:nvSpPr>
          <p:cNvPr id="355" name="Google Shape;355;p11"/>
          <p:cNvSpPr/>
          <p:nvPr/>
        </p:nvSpPr>
        <p:spPr>
          <a:xfrm rot="10800000" flipH="1">
            <a:off x="812685" y="3656930"/>
            <a:ext cx="374400" cy="14400"/>
          </a:xfrm>
          <a:prstGeom prst="rect">
            <a:avLst/>
          </a:prstGeom>
          <a:solidFill>
            <a:srgbClr val="E57200"/>
          </a:solidFill>
          <a:ln w="19050" cap="flat" cmpd="sng">
            <a:solidFill>
              <a:srgbClr val="E57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9"/>
        <p:cNvGrpSpPr/>
        <p:nvPr/>
      </p:nvGrpSpPr>
      <p:grpSpPr>
        <a:xfrm>
          <a:off x="0" y="0"/>
          <a:ext cx="0" cy="0"/>
          <a:chOff x="0" y="0"/>
          <a:chExt cx="0" cy="0"/>
        </a:xfrm>
      </p:grpSpPr>
      <p:pic>
        <p:nvPicPr>
          <p:cNvPr id="360" name="Google Shape;360;p12"/>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361" name="Google Shape;361;p12"/>
          <p:cNvSpPr txBox="1"/>
          <p:nvPr/>
        </p:nvSpPr>
        <p:spPr>
          <a:xfrm>
            <a:off x="686375" y="455700"/>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200" b="1" i="0" u="none" strike="noStrike" cap="none">
                <a:solidFill>
                  <a:srgbClr val="1A2835"/>
                </a:solidFill>
                <a:latin typeface="Franklin Gothic"/>
                <a:ea typeface="Franklin Gothic"/>
                <a:cs typeface="Franklin Gothic"/>
                <a:sym typeface="Franklin Gothic"/>
              </a:rPr>
              <a:t>Acknowledgements </a:t>
            </a:r>
            <a:endParaRPr sz="4800" b="1" i="0" u="none" strike="noStrike" cap="none">
              <a:solidFill>
                <a:schemeClr val="dk1"/>
              </a:solidFill>
              <a:latin typeface="Franklin Gothic"/>
              <a:ea typeface="Franklin Gothic"/>
              <a:cs typeface="Franklin Gothic"/>
              <a:sym typeface="Franklin Gothic"/>
            </a:endParaRPr>
          </a:p>
        </p:txBody>
      </p:sp>
      <p:sp>
        <p:nvSpPr>
          <p:cNvPr id="362" name="Google Shape;362;p12"/>
          <p:cNvSpPr txBox="1">
            <a:spLocks noGrp="1"/>
          </p:cNvSpPr>
          <p:nvPr>
            <p:ph type="title"/>
          </p:nvPr>
        </p:nvSpPr>
        <p:spPr>
          <a:xfrm>
            <a:off x="1584546" y="1100925"/>
            <a:ext cx="3363193" cy="1588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Clr>
                <a:schemeClr val="dk1"/>
              </a:buClr>
              <a:buSzPts val="4800"/>
              <a:buNone/>
            </a:pPr>
            <a:r>
              <a:rPr lang="en-US" sz="2000" dirty="0"/>
              <a:t>Dr. Christopher </a:t>
            </a:r>
            <a:r>
              <a:rPr lang="en-US" sz="2000" dirty="0" err="1"/>
              <a:t>Holstege</a:t>
            </a:r>
            <a:br>
              <a:rPr lang="en-US" sz="2000" dirty="0"/>
            </a:br>
            <a:br>
              <a:rPr lang="en-US" sz="2000" dirty="0"/>
            </a:br>
            <a:endParaRPr sz="2000" dirty="0"/>
          </a:p>
        </p:txBody>
      </p:sp>
      <p:sp>
        <p:nvSpPr>
          <p:cNvPr id="363" name="Google Shape;363;p12"/>
          <p:cNvSpPr txBox="1"/>
          <p:nvPr/>
        </p:nvSpPr>
        <p:spPr>
          <a:xfrm>
            <a:off x="1613049" y="3022133"/>
            <a:ext cx="2893698" cy="50606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2000" b="1" i="0" u="none" strike="noStrike" cap="none">
                <a:solidFill>
                  <a:schemeClr val="dk1"/>
                </a:solidFill>
                <a:latin typeface="Franklin Gothic"/>
                <a:ea typeface="Franklin Gothic"/>
                <a:cs typeface="Franklin Gothic"/>
                <a:sym typeface="Franklin Gothic"/>
              </a:rPr>
              <a:t>Dr. Adam Tashman</a:t>
            </a:r>
            <a:endParaRPr sz="2000" b="1" i="0" u="none" strike="noStrike" cap="none">
              <a:solidFill>
                <a:schemeClr val="dk1"/>
              </a:solidFill>
              <a:latin typeface="Franklin Gothic"/>
              <a:ea typeface="Franklin Gothic"/>
              <a:cs typeface="Franklin Gothic"/>
              <a:sym typeface="Franklin Gothic"/>
            </a:endParaRPr>
          </a:p>
        </p:txBody>
      </p:sp>
      <p:pic>
        <p:nvPicPr>
          <p:cNvPr id="364" name="Google Shape;364;p12" descr="Christopher Holstege"/>
          <p:cNvPicPr preferRelativeResize="0"/>
          <p:nvPr/>
        </p:nvPicPr>
        <p:blipFill rotWithShape="1">
          <a:blip r:embed="rId5">
            <a:alphaModFix/>
          </a:blip>
          <a:srcRect/>
          <a:stretch/>
        </p:blipFill>
        <p:spPr>
          <a:xfrm>
            <a:off x="291150" y="1197238"/>
            <a:ext cx="1256538" cy="1256538"/>
          </a:xfrm>
          <a:prstGeom prst="rect">
            <a:avLst/>
          </a:prstGeom>
          <a:noFill/>
          <a:ln>
            <a:noFill/>
          </a:ln>
        </p:spPr>
      </p:pic>
      <p:pic>
        <p:nvPicPr>
          <p:cNvPr id="365" name="Google Shape;365;p12"/>
          <p:cNvPicPr preferRelativeResize="0"/>
          <p:nvPr/>
        </p:nvPicPr>
        <p:blipFill rotWithShape="1">
          <a:blip r:embed="rId6">
            <a:alphaModFix/>
          </a:blip>
          <a:srcRect/>
          <a:stretch/>
        </p:blipFill>
        <p:spPr>
          <a:xfrm>
            <a:off x="4906432" y="1197238"/>
            <a:ext cx="1385682" cy="1256538"/>
          </a:xfrm>
          <a:prstGeom prst="rect">
            <a:avLst/>
          </a:prstGeom>
          <a:noFill/>
          <a:ln>
            <a:noFill/>
          </a:ln>
        </p:spPr>
      </p:pic>
      <p:pic>
        <p:nvPicPr>
          <p:cNvPr id="366" name="Google Shape;366;p12" descr="Headshot of Adam Tashman"/>
          <p:cNvPicPr preferRelativeResize="0"/>
          <p:nvPr/>
        </p:nvPicPr>
        <p:blipFill rotWithShape="1">
          <a:blip r:embed="rId7">
            <a:alphaModFix/>
          </a:blip>
          <a:srcRect l="15419" t="-14372" b="14372"/>
          <a:stretch/>
        </p:blipFill>
        <p:spPr>
          <a:xfrm>
            <a:off x="291150" y="2756725"/>
            <a:ext cx="1321110" cy="1638300"/>
          </a:xfrm>
          <a:prstGeom prst="rect">
            <a:avLst/>
          </a:prstGeom>
          <a:noFill/>
          <a:ln>
            <a:noFill/>
          </a:ln>
        </p:spPr>
      </p:pic>
      <p:pic>
        <p:nvPicPr>
          <p:cNvPr id="367" name="Google Shape;367;p12"/>
          <p:cNvPicPr preferRelativeResize="0"/>
          <p:nvPr/>
        </p:nvPicPr>
        <p:blipFill rotWithShape="1">
          <a:blip r:embed="rId8">
            <a:alphaModFix/>
          </a:blip>
          <a:srcRect l="13630" t="8303" r="13631" b="19789"/>
          <a:stretch/>
        </p:blipFill>
        <p:spPr>
          <a:xfrm>
            <a:off x="4963744" y="3275164"/>
            <a:ext cx="1271057" cy="1256539"/>
          </a:xfrm>
          <a:prstGeom prst="rect">
            <a:avLst/>
          </a:prstGeom>
          <a:noFill/>
          <a:ln>
            <a:noFill/>
          </a:ln>
        </p:spPr>
      </p:pic>
      <p:sp>
        <p:nvSpPr>
          <p:cNvPr id="368" name="Google Shape;368;p12"/>
          <p:cNvSpPr txBox="1"/>
          <p:nvPr/>
        </p:nvSpPr>
        <p:spPr>
          <a:xfrm>
            <a:off x="6292114" y="3022133"/>
            <a:ext cx="2893698" cy="50606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2000" b="1" i="0" u="none" strike="noStrike" cap="none">
                <a:solidFill>
                  <a:schemeClr val="dk1"/>
                </a:solidFill>
                <a:latin typeface="Franklin Gothic"/>
                <a:ea typeface="Franklin Gothic"/>
                <a:cs typeface="Franklin Gothic"/>
                <a:sym typeface="Franklin Gothic"/>
              </a:rPr>
              <a:t>Rebecca Ferrara, M.Sc.</a:t>
            </a:r>
            <a:endParaRPr/>
          </a:p>
        </p:txBody>
      </p:sp>
      <p:sp>
        <p:nvSpPr>
          <p:cNvPr id="369" name="Google Shape;369;p12"/>
          <p:cNvSpPr txBox="1"/>
          <p:nvPr/>
        </p:nvSpPr>
        <p:spPr>
          <a:xfrm>
            <a:off x="6444514" y="1197238"/>
            <a:ext cx="2893698" cy="50606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2000" b="1" i="0" u="none" strike="noStrike" cap="none">
                <a:solidFill>
                  <a:schemeClr val="dk1"/>
                </a:solidFill>
                <a:latin typeface="Franklin Gothic"/>
                <a:ea typeface="Franklin Gothic"/>
                <a:cs typeface="Franklin Gothic"/>
                <a:sym typeface="Franklin Gothic"/>
              </a:rPr>
              <a:t>Dr. Rita Farah</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3"/>
        <p:cNvGrpSpPr/>
        <p:nvPr/>
      </p:nvGrpSpPr>
      <p:grpSpPr>
        <a:xfrm>
          <a:off x="0" y="0"/>
          <a:ext cx="0" cy="0"/>
          <a:chOff x="0" y="0"/>
          <a:chExt cx="0" cy="0"/>
        </a:xfrm>
      </p:grpSpPr>
      <p:pic>
        <p:nvPicPr>
          <p:cNvPr id="374" name="Google Shape;374;p13"/>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375" name="Google Shape;375;p13"/>
          <p:cNvSpPr txBox="1"/>
          <p:nvPr/>
        </p:nvSpPr>
        <p:spPr>
          <a:xfrm>
            <a:off x="686375" y="455700"/>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200" b="1" i="0" u="none" strike="noStrike" cap="none">
                <a:solidFill>
                  <a:srgbClr val="1A2835"/>
                </a:solidFill>
                <a:latin typeface="Franklin Gothic"/>
                <a:ea typeface="Franklin Gothic"/>
                <a:cs typeface="Franklin Gothic"/>
                <a:sym typeface="Franklin Gothic"/>
              </a:rPr>
              <a:t>Capstone Team </a:t>
            </a:r>
            <a:endParaRPr sz="4800" b="1" i="0" u="none" strike="noStrike" cap="none">
              <a:solidFill>
                <a:schemeClr val="dk1"/>
              </a:solidFill>
              <a:latin typeface="Franklin Gothic"/>
              <a:ea typeface="Franklin Gothic"/>
              <a:cs typeface="Franklin Gothic"/>
              <a:sym typeface="Franklin Gothic"/>
            </a:endParaRPr>
          </a:p>
        </p:txBody>
      </p:sp>
      <p:pic>
        <p:nvPicPr>
          <p:cNvPr id="376" name="Google Shape;376;p13"/>
          <p:cNvPicPr preferRelativeResize="0"/>
          <p:nvPr/>
        </p:nvPicPr>
        <p:blipFill>
          <a:blip r:embed="rId5">
            <a:alphaModFix/>
          </a:blip>
          <a:stretch>
            <a:fillRect/>
          </a:stretch>
        </p:blipFill>
        <p:spPr>
          <a:xfrm>
            <a:off x="1162725" y="1228425"/>
            <a:ext cx="2457750" cy="2457750"/>
          </a:xfrm>
          <a:prstGeom prst="rect">
            <a:avLst/>
          </a:prstGeom>
          <a:noFill/>
          <a:ln>
            <a:noFill/>
          </a:ln>
        </p:spPr>
      </p:pic>
      <p:sp>
        <p:nvSpPr>
          <p:cNvPr id="377" name="Google Shape;377;p13"/>
          <p:cNvSpPr txBox="1"/>
          <p:nvPr/>
        </p:nvSpPr>
        <p:spPr>
          <a:xfrm>
            <a:off x="1107900" y="3814750"/>
            <a:ext cx="2567400" cy="54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solidFill>
                  <a:schemeClr val="dk1"/>
                </a:solidFill>
                <a:latin typeface="Franklin Gothic"/>
                <a:ea typeface="Franklin Gothic"/>
                <a:cs typeface="Franklin Gothic"/>
                <a:sym typeface="Franklin Gothic"/>
              </a:rPr>
              <a:t>Nicholas </a:t>
            </a:r>
            <a:r>
              <a:rPr lang="en-US" sz="2000" b="1" dirty="0" err="1">
                <a:solidFill>
                  <a:schemeClr val="dk1"/>
                </a:solidFill>
                <a:latin typeface="Franklin Gothic"/>
                <a:ea typeface="Franklin Gothic"/>
                <a:cs typeface="Franklin Gothic"/>
                <a:sym typeface="Franklin Gothic"/>
              </a:rPr>
              <a:t>Cagliuso</a:t>
            </a:r>
            <a:endParaRPr sz="2000" b="1" dirty="0">
              <a:solidFill>
                <a:schemeClr val="dk1"/>
              </a:solidFill>
              <a:latin typeface="Franklin Gothic"/>
              <a:ea typeface="Franklin Gothic"/>
              <a:cs typeface="Franklin Gothic"/>
              <a:sym typeface="Franklin Gothic"/>
            </a:endParaRPr>
          </a:p>
        </p:txBody>
      </p:sp>
      <p:pic>
        <p:nvPicPr>
          <p:cNvPr id="2050" name="Picture 2" descr="Augmedix People | Wellfound (formerly AngelList Talent)">
            <a:extLst>
              <a:ext uri="{FF2B5EF4-FFF2-40B4-BE49-F238E27FC236}">
                <a16:creationId xmlns:a16="http://schemas.microsoft.com/office/drawing/2014/main" id="{F7EDD390-9516-2B9E-880C-44E3E7CE86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5601" y="1228426"/>
            <a:ext cx="2457749" cy="24577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2B2C85-3179-3E71-AF09-3B91F0188F85}"/>
              </a:ext>
            </a:extLst>
          </p:cNvPr>
          <p:cNvSpPr txBox="1"/>
          <p:nvPr/>
        </p:nvSpPr>
        <p:spPr>
          <a:xfrm>
            <a:off x="3822624" y="3831846"/>
            <a:ext cx="4572000" cy="400110"/>
          </a:xfrm>
          <a:prstGeom prst="rect">
            <a:avLst/>
          </a:prstGeom>
          <a:noFill/>
        </p:spPr>
        <p:txBody>
          <a:bodyPr wrap="square">
            <a:spAutoFit/>
          </a:bodyPr>
          <a:lstStyle/>
          <a:p>
            <a:pPr marL="0" lvl="0" indent="0" algn="ctr" rtl="0">
              <a:spcBef>
                <a:spcPts val="0"/>
              </a:spcBef>
              <a:spcAft>
                <a:spcPts val="0"/>
              </a:spcAft>
              <a:buNone/>
            </a:pPr>
            <a:r>
              <a:rPr lang="en-US" sz="2000" b="1" dirty="0">
                <a:solidFill>
                  <a:schemeClr val="dk1"/>
                </a:solidFill>
                <a:latin typeface="Franklin Gothic"/>
                <a:ea typeface="Franklin Gothic"/>
                <a:cs typeface="Franklin Gothic"/>
                <a:sym typeface="Franklin Gothic"/>
              </a:rPr>
              <a:t>Samy Kebaish</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pic>
        <p:nvPicPr>
          <p:cNvPr id="88" name="Google Shape;88;p4"/>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89" name="Google Shape;89;p4"/>
          <p:cNvSpPr txBox="1"/>
          <p:nvPr/>
        </p:nvSpPr>
        <p:spPr>
          <a:xfrm>
            <a:off x="211304" y="238481"/>
            <a:ext cx="8880229"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2800" b="1" i="0" u="none" strike="noStrike" cap="none">
                <a:solidFill>
                  <a:srgbClr val="1A2835"/>
                </a:solidFill>
                <a:latin typeface="Franklin Gothic"/>
                <a:ea typeface="Franklin Gothic"/>
                <a:cs typeface="Franklin Gothic"/>
                <a:sym typeface="Franklin Gothic"/>
              </a:rPr>
              <a:t>About the Sponsor: U.Va Student Health &amp; Wellness</a:t>
            </a:r>
            <a:endParaRPr sz="4400" b="1" i="0" u="none" strike="noStrike" cap="none">
              <a:solidFill>
                <a:schemeClr val="dk1"/>
              </a:solidFill>
              <a:latin typeface="Franklin Gothic"/>
              <a:ea typeface="Franklin Gothic"/>
              <a:cs typeface="Franklin Gothic"/>
              <a:sym typeface="Franklin Gothic"/>
            </a:endParaRPr>
          </a:p>
        </p:txBody>
      </p:sp>
      <p:pic>
        <p:nvPicPr>
          <p:cNvPr id="90" name="Google Shape;90;p4" descr="Front of the Student Health and Wellness Building"/>
          <p:cNvPicPr preferRelativeResize="0"/>
          <p:nvPr/>
        </p:nvPicPr>
        <p:blipFill rotWithShape="1">
          <a:blip r:embed="rId5">
            <a:alphaModFix/>
          </a:blip>
          <a:srcRect/>
          <a:stretch/>
        </p:blipFill>
        <p:spPr>
          <a:xfrm>
            <a:off x="3688151" y="1007200"/>
            <a:ext cx="5026226" cy="1650111"/>
          </a:xfrm>
          <a:prstGeom prst="rect">
            <a:avLst/>
          </a:prstGeom>
          <a:noFill/>
          <a:ln>
            <a:noFill/>
          </a:ln>
        </p:spPr>
      </p:pic>
      <p:sp>
        <p:nvSpPr>
          <p:cNvPr id="91" name="Google Shape;91;p4"/>
          <p:cNvSpPr txBox="1"/>
          <p:nvPr/>
        </p:nvSpPr>
        <p:spPr>
          <a:xfrm>
            <a:off x="40150" y="1007202"/>
            <a:ext cx="3648000" cy="2370300"/>
          </a:xfrm>
          <a:prstGeom prst="rect">
            <a:avLst/>
          </a:prstGeom>
          <a:noFill/>
          <a:ln>
            <a:noFill/>
          </a:ln>
        </p:spPr>
        <p:txBody>
          <a:bodyPr spcFirstLastPara="1" wrap="square" lIns="91425" tIns="45700" rIns="91425" bIns="45700" anchor="t" anchorCtr="0">
            <a:spAutoFit/>
          </a:bodyPr>
          <a:lstStyle/>
          <a:p>
            <a:pPr marL="285750" marR="0" lvl="0" indent="-292100" algn="l" rtl="0">
              <a:lnSpc>
                <a:spcPct val="100000"/>
              </a:lnSpc>
              <a:spcBef>
                <a:spcPts val="0"/>
              </a:spcBef>
              <a:spcAft>
                <a:spcPts val="0"/>
              </a:spcAft>
              <a:buClr>
                <a:srgbClr val="000000"/>
              </a:buClr>
              <a:buSzPts val="1500"/>
              <a:buFont typeface="Arial"/>
              <a:buChar char="•"/>
            </a:pPr>
            <a:r>
              <a:rPr lang="en-US" sz="1500" i="0" u="none" strike="noStrike" cap="none" dirty="0" err="1">
                <a:solidFill>
                  <a:schemeClr val="dk1"/>
                </a:solidFill>
              </a:rPr>
              <a:t>U.Va</a:t>
            </a:r>
            <a:r>
              <a:rPr lang="en-US" sz="1500" i="0" u="none" strike="noStrike" cap="none" dirty="0">
                <a:solidFill>
                  <a:schemeClr val="dk1"/>
                </a:solidFill>
              </a:rPr>
              <a:t> Student Health &amp; Wellness (SHW) is the primary source on Grounds for </a:t>
            </a:r>
            <a:r>
              <a:rPr lang="en-US" sz="1500" i="0" u="none" strike="noStrike" cap="none" dirty="0" err="1">
                <a:solidFill>
                  <a:schemeClr val="dk1"/>
                </a:solidFill>
              </a:rPr>
              <a:t>U.Va</a:t>
            </a:r>
            <a:r>
              <a:rPr lang="en-US" sz="1500" i="0" u="none" strike="noStrike" cap="none" dirty="0">
                <a:solidFill>
                  <a:schemeClr val="dk1"/>
                </a:solidFill>
              </a:rPr>
              <a:t> Undergraduate and Graduate Students to receive non-urgent medical car</a:t>
            </a:r>
            <a:r>
              <a:rPr lang="en-US" sz="1500" b="0" i="0" u="none" strike="noStrike" cap="none" dirty="0">
                <a:solidFill>
                  <a:schemeClr val="dk1"/>
                </a:solidFill>
                <a:latin typeface="Arial"/>
                <a:ea typeface="Arial"/>
                <a:cs typeface="Arial"/>
                <a:sym typeface="Arial"/>
              </a:rPr>
              <a:t>e</a:t>
            </a:r>
            <a:r>
              <a:rPr lang="en-US" sz="1500" dirty="0">
                <a:solidFill>
                  <a:schemeClr val="dk1"/>
                </a:solidFill>
              </a:rPr>
              <a:t> and other services such as counselling, mentorship, assistance for student disabilities, and more (Figure 1). </a:t>
            </a:r>
            <a:endParaRPr sz="1500" dirty="0">
              <a:solidFill>
                <a:schemeClr val="dk1"/>
              </a:solidFill>
            </a:endParaRPr>
          </a:p>
          <a:p>
            <a:pPr marL="0" marR="0" lvl="0" indent="0" algn="l" rtl="0">
              <a:lnSpc>
                <a:spcPct val="100000"/>
              </a:lnSpc>
              <a:spcBef>
                <a:spcPts val="0"/>
              </a:spcBef>
              <a:spcAft>
                <a:spcPts val="0"/>
              </a:spcAft>
              <a:buNone/>
            </a:pPr>
            <a:endParaRPr dirty="0">
              <a:solidFill>
                <a:schemeClr val="dk1"/>
              </a:solidFill>
            </a:endParaRPr>
          </a:p>
          <a:p>
            <a:pPr marL="457200" marR="0" lvl="0" indent="0" algn="l" rtl="0">
              <a:lnSpc>
                <a:spcPct val="100000"/>
              </a:lnSpc>
              <a:spcBef>
                <a:spcPts val="0"/>
              </a:spcBef>
              <a:spcAft>
                <a:spcPts val="0"/>
              </a:spcAft>
              <a:buNone/>
            </a:pPr>
            <a:endParaRPr dirty="0"/>
          </a:p>
        </p:txBody>
      </p:sp>
      <p:sp>
        <p:nvSpPr>
          <p:cNvPr id="92" name="Google Shape;92;p4"/>
          <p:cNvSpPr txBox="1"/>
          <p:nvPr/>
        </p:nvSpPr>
        <p:spPr>
          <a:xfrm>
            <a:off x="40150" y="3158675"/>
            <a:ext cx="8209200" cy="1539300"/>
          </a:xfrm>
          <a:prstGeom prst="rect">
            <a:avLst/>
          </a:prstGeom>
          <a:noFill/>
          <a:ln>
            <a:noFill/>
          </a:ln>
        </p:spPr>
        <p:txBody>
          <a:bodyPr spcFirstLastPara="1" wrap="square" lIns="91425" tIns="45700" rIns="91425" bIns="45700" anchor="t" anchorCtr="0">
            <a:spAutoFit/>
          </a:bodyPr>
          <a:lstStyle/>
          <a:p>
            <a:pPr marL="285750" marR="0" lvl="0" indent="-298450" algn="l" rtl="0">
              <a:lnSpc>
                <a:spcPct val="100000"/>
              </a:lnSpc>
              <a:spcBef>
                <a:spcPts val="0"/>
              </a:spcBef>
              <a:spcAft>
                <a:spcPts val="0"/>
              </a:spcAft>
              <a:buClr>
                <a:srgbClr val="000000"/>
              </a:buClr>
              <a:buSzPts val="1600"/>
              <a:buFont typeface="Arial"/>
              <a:buChar char="•"/>
            </a:pPr>
            <a:r>
              <a:rPr lang="en-US" sz="1600" dirty="0"/>
              <a:t>In addition to its</a:t>
            </a:r>
            <a:r>
              <a:rPr lang="en-US" sz="1600" b="0" i="0" u="none" strike="noStrike" cap="none" dirty="0">
                <a:solidFill>
                  <a:srgbClr val="000000"/>
                </a:solidFill>
                <a:latin typeface="Arial"/>
                <a:ea typeface="Arial"/>
                <a:cs typeface="Arial"/>
                <a:sym typeface="Arial"/>
              </a:rPr>
              <a:t> service offerings, </a:t>
            </a:r>
            <a:r>
              <a:rPr lang="en-US" sz="1600" dirty="0"/>
              <a:t>SHW’s mandate</a:t>
            </a:r>
            <a:r>
              <a:rPr lang="en-US" sz="1600" b="0" i="0" u="none" strike="noStrike" cap="none" dirty="0">
                <a:solidFill>
                  <a:srgbClr val="000000"/>
                </a:solidFill>
                <a:latin typeface="Arial"/>
                <a:ea typeface="Arial"/>
                <a:cs typeface="Arial"/>
                <a:sym typeface="Arial"/>
              </a:rPr>
              <a:t> extends to improving student health and well-being through</a:t>
            </a:r>
            <a:r>
              <a:rPr lang="en-US" sz="1600" dirty="0"/>
              <a:t> University Initiatives, clinical trials, and research through </a:t>
            </a:r>
            <a:r>
              <a:rPr lang="en-US" sz="1600" b="0" i="0" u="none" strike="noStrike" cap="none" dirty="0">
                <a:solidFill>
                  <a:srgbClr val="000000"/>
                </a:solidFill>
                <a:latin typeface="Arial"/>
                <a:ea typeface="Arial"/>
                <a:cs typeface="Arial"/>
                <a:sym typeface="Arial"/>
              </a:rPr>
              <a:t>the Student Health Office of Research Excellence (SHORE)</a:t>
            </a:r>
            <a:r>
              <a:rPr lang="en-US" sz="1600" dirty="0"/>
              <a:t>, which includes the Student Health Research Database. </a:t>
            </a:r>
            <a:endParaRPr sz="1600" dirty="0"/>
          </a:p>
          <a:p>
            <a:pPr marL="285750" marR="0" lvl="0" indent="-298450" algn="l" rtl="0">
              <a:lnSpc>
                <a:spcPct val="100000"/>
              </a:lnSpc>
              <a:spcBef>
                <a:spcPts val="0"/>
              </a:spcBef>
              <a:spcAft>
                <a:spcPts val="0"/>
              </a:spcAft>
              <a:buClr>
                <a:srgbClr val="000000"/>
              </a:buClr>
              <a:buSzPts val="1600"/>
              <a:buFont typeface="Arial"/>
              <a:buChar char="•"/>
            </a:pPr>
            <a:endParaRPr sz="1600"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
        <p:cNvGrpSpPr/>
        <p:nvPr/>
      </p:nvGrpSpPr>
      <p:grpSpPr>
        <a:xfrm>
          <a:off x="0" y="0"/>
          <a:ext cx="0" cy="0"/>
          <a:chOff x="0" y="0"/>
          <a:chExt cx="0" cy="0"/>
        </a:xfrm>
      </p:grpSpPr>
      <p:pic>
        <p:nvPicPr>
          <p:cNvPr id="97" name="Google Shape;97;g2f14ed7eca1_0_62"/>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98" name="Google Shape;98;g2f14ed7eca1_0_62"/>
          <p:cNvSpPr txBox="1"/>
          <p:nvPr/>
        </p:nvSpPr>
        <p:spPr>
          <a:xfrm>
            <a:off x="291150" y="25333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200" b="1" i="0" u="none" strike="noStrike" cap="none" dirty="0">
                <a:solidFill>
                  <a:srgbClr val="1A2835"/>
                </a:solidFill>
                <a:latin typeface="Franklin Gothic"/>
                <a:ea typeface="Franklin Gothic"/>
                <a:cs typeface="Franklin Gothic"/>
                <a:sym typeface="Franklin Gothic"/>
              </a:rPr>
              <a:t>Project</a:t>
            </a:r>
            <a:r>
              <a:rPr lang="en-US" sz="3200" b="1" dirty="0">
                <a:solidFill>
                  <a:srgbClr val="1A2835"/>
                </a:solidFill>
                <a:latin typeface="Franklin Gothic"/>
                <a:ea typeface="Franklin Gothic"/>
                <a:cs typeface="Franklin Gothic"/>
                <a:sym typeface="Franklin Gothic"/>
              </a:rPr>
              <a:t> Background</a:t>
            </a:r>
            <a:endParaRPr sz="4800" b="1" i="0" u="none" strike="noStrike" cap="none" dirty="0">
              <a:solidFill>
                <a:schemeClr val="dk1"/>
              </a:solidFill>
              <a:latin typeface="Franklin Gothic"/>
              <a:ea typeface="Franklin Gothic"/>
              <a:cs typeface="Franklin Gothic"/>
              <a:sym typeface="Franklin Gothic"/>
            </a:endParaRPr>
          </a:p>
        </p:txBody>
      </p:sp>
      <p:sp>
        <p:nvSpPr>
          <p:cNvPr id="99" name="Google Shape;99;g2f14ed7eca1_0_62"/>
          <p:cNvSpPr txBox="1"/>
          <p:nvPr/>
        </p:nvSpPr>
        <p:spPr>
          <a:xfrm>
            <a:off x="39936" y="799032"/>
            <a:ext cx="5470428" cy="2431394"/>
          </a:xfrm>
          <a:prstGeom prst="rect">
            <a:avLst/>
          </a:prstGeom>
          <a:noFill/>
          <a:ln>
            <a:noFill/>
          </a:ln>
        </p:spPr>
        <p:txBody>
          <a:bodyPr spcFirstLastPara="1" wrap="square" lIns="91425" tIns="45700" rIns="91425" bIns="45700" anchor="t" anchorCtr="0">
            <a:spAutoFit/>
          </a:bodyPr>
          <a:lstStyle/>
          <a:p>
            <a:pPr lvl="0" algn="l" rtl="0">
              <a:spcBef>
                <a:spcPts val="0"/>
              </a:spcBef>
              <a:spcAft>
                <a:spcPts val="0"/>
              </a:spcAft>
            </a:pPr>
            <a:endParaRPr lang="en-US" dirty="0">
              <a:solidFill>
                <a:schemeClr val="dk1"/>
              </a:solidFill>
            </a:endParaRPr>
          </a:p>
          <a:p>
            <a:pPr lvl="0" algn="l" rtl="0">
              <a:spcBef>
                <a:spcPts val="0"/>
              </a:spcBef>
              <a:spcAft>
                <a:spcPts val="0"/>
              </a:spcAft>
            </a:pPr>
            <a:r>
              <a:rPr lang="en-US" dirty="0">
                <a:solidFill>
                  <a:schemeClr val="dk1"/>
                </a:solidFill>
              </a:rPr>
              <a:t>The SHRD has allowed for invaluable public health research including a 2020 paper investigating the incidence of “alcohol-related incidents” at the Emergency Department from 2009 - 2016.</a:t>
            </a:r>
          </a:p>
          <a:p>
            <a:pPr lvl="0" algn="l" rtl="0">
              <a:spcBef>
                <a:spcPts val="0"/>
              </a:spcBef>
              <a:spcAft>
                <a:spcPts val="0"/>
              </a:spcAft>
            </a:pPr>
            <a:endParaRPr lang="en-US" dirty="0">
              <a:solidFill>
                <a:schemeClr val="dk1"/>
              </a:solidFill>
            </a:endParaRPr>
          </a:p>
          <a:p>
            <a:pPr lvl="0" algn="l" rtl="0">
              <a:spcBef>
                <a:spcPts val="0"/>
              </a:spcBef>
              <a:spcAft>
                <a:spcPts val="0"/>
              </a:spcAft>
            </a:pPr>
            <a:r>
              <a:rPr lang="en-US" dirty="0">
                <a:solidFill>
                  <a:schemeClr val="dk1"/>
                </a:solidFill>
              </a:rPr>
              <a:t>While our Sponsors sought to extend their preliminary research once the 2018-2023 data was available, in light of evidence of how the COVID-19 pandemic may have affected mental health status and substance abuse incidence, this prompted two questions which drove the Thrusts of our Capstone: </a:t>
            </a:r>
            <a:endParaRPr dirty="0">
              <a:solidFill>
                <a:schemeClr val="dk1"/>
              </a:solidFill>
            </a:endParaRPr>
          </a:p>
          <a:p>
            <a:pPr marL="0" lvl="0" indent="0" algn="l" rtl="0">
              <a:spcBef>
                <a:spcPts val="0"/>
              </a:spcBef>
              <a:spcAft>
                <a:spcPts val="0"/>
              </a:spcAft>
              <a:buNone/>
            </a:pPr>
            <a:endParaRPr sz="1200" dirty="0"/>
          </a:p>
        </p:txBody>
      </p:sp>
      <p:sp>
        <p:nvSpPr>
          <p:cNvPr id="100" name="Google Shape;100;g2f14ed7eca1_0_62"/>
          <p:cNvSpPr txBox="1"/>
          <p:nvPr/>
        </p:nvSpPr>
        <p:spPr>
          <a:xfrm>
            <a:off x="157464" y="3352954"/>
            <a:ext cx="8946600" cy="17081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lang="en-US" sz="1500" dirty="0">
              <a:solidFill>
                <a:schemeClr val="dk1"/>
              </a:solidFill>
            </a:endParaRPr>
          </a:p>
          <a:p>
            <a:pPr marL="342900" marR="0" lvl="0" indent="-342900" algn="l" rtl="0">
              <a:lnSpc>
                <a:spcPct val="100000"/>
              </a:lnSpc>
              <a:spcBef>
                <a:spcPts val="0"/>
              </a:spcBef>
              <a:spcAft>
                <a:spcPts val="0"/>
              </a:spcAft>
              <a:buAutoNum type="arabicPeriod"/>
            </a:pPr>
            <a:r>
              <a:rPr lang="en-US" sz="1500" b="1" dirty="0">
                <a:solidFill>
                  <a:schemeClr val="dk1"/>
                </a:solidFill>
              </a:rPr>
              <a:t>Were there statistically significant differences in risky drinking behavior before, during, and after COVID? </a:t>
            </a:r>
          </a:p>
          <a:p>
            <a:pPr marL="342900" marR="0" lvl="0" indent="-342900" algn="l" rtl="0">
              <a:lnSpc>
                <a:spcPct val="100000"/>
              </a:lnSpc>
              <a:spcBef>
                <a:spcPts val="0"/>
              </a:spcBef>
              <a:spcAft>
                <a:spcPts val="0"/>
              </a:spcAft>
              <a:buAutoNum type="arabicPeriod"/>
            </a:pPr>
            <a:r>
              <a:rPr lang="en-US" sz="1500" b="1" dirty="0">
                <a:solidFill>
                  <a:schemeClr val="dk1"/>
                </a:solidFill>
              </a:rPr>
              <a:t>In what ways do “Alcohol” and “Non-alcohol” cohorts potentially differ when linking the datasets together?</a:t>
            </a:r>
            <a:endParaRPr sz="1500" b="1" dirty="0">
              <a:solidFill>
                <a:schemeClr val="dk1"/>
              </a:solidFill>
            </a:endParaRPr>
          </a:p>
          <a:p>
            <a:pPr marL="0" marR="0" lvl="0" indent="0" algn="l" rtl="0">
              <a:lnSpc>
                <a:spcPct val="100000"/>
              </a:lnSpc>
              <a:spcBef>
                <a:spcPts val="0"/>
              </a:spcBef>
              <a:spcAft>
                <a:spcPts val="0"/>
              </a:spcAft>
              <a:buNone/>
            </a:pPr>
            <a:endParaRPr sz="1500" b="1" dirty="0"/>
          </a:p>
          <a:p>
            <a:pPr marL="0" marR="0" lvl="0" indent="0" algn="l" rtl="0">
              <a:lnSpc>
                <a:spcPct val="100000"/>
              </a:lnSpc>
              <a:spcBef>
                <a:spcPts val="0"/>
              </a:spcBef>
              <a:spcAft>
                <a:spcPts val="0"/>
              </a:spcAft>
              <a:buNone/>
            </a:pPr>
            <a:endParaRPr sz="1500" dirty="0"/>
          </a:p>
        </p:txBody>
      </p:sp>
      <p:pic>
        <p:nvPicPr>
          <p:cNvPr id="101" name="Google Shape;101;g2f14ed7eca1_0_62"/>
          <p:cNvPicPr preferRelativeResize="0"/>
          <p:nvPr/>
        </p:nvPicPr>
        <p:blipFill>
          <a:blip r:embed="rId5">
            <a:alphaModFix/>
          </a:blip>
          <a:stretch>
            <a:fillRect/>
          </a:stretch>
        </p:blipFill>
        <p:spPr>
          <a:xfrm>
            <a:off x="5680188" y="298709"/>
            <a:ext cx="3423876" cy="2136700"/>
          </a:xfrm>
          <a:prstGeom prst="rect">
            <a:avLst/>
          </a:prstGeom>
          <a:noFill/>
          <a:ln>
            <a:noFill/>
          </a:ln>
        </p:spPr>
      </p:pic>
      <p:sp>
        <p:nvSpPr>
          <p:cNvPr id="102" name="Google Shape;102;g2f14ed7eca1_0_62"/>
          <p:cNvSpPr txBox="1"/>
          <p:nvPr/>
        </p:nvSpPr>
        <p:spPr>
          <a:xfrm>
            <a:off x="5517876" y="2598990"/>
            <a:ext cx="37485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i="1" dirty="0"/>
              <a:t>Figure 1. Incidence (per 10,000 person-years) of alcohol intoxication associated with ED visits and alcohol-related incidents, 2009/10–2015/16.</a:t>
            </a:r>
            <a:endParaRPr sz="1100" i="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pic>
        <p:nvPicPr>
          <p:cNvPr id="108" name="Google Shape;108;p6"/>
          <p:cNvPicPr preferRelativeResize="0"/>
          <p:nvPr/>
        </p:nvPicPr>
        <p:blipFill rotWithShape="1">
          <a:blip r:embed="rId4">
            <a:alphaModFix/>
          </a:blip>
          <a:srcRect/>
          <a:stretch/>
        </p:blipFill>
        <p:spPr>
          <a:xfrm>
            <a:off x="291150" y="4697975"/>
            <a:ext cx="1682658" cy="127650"/>
          </a:xfrm>
          <a:prstGeom prst="rect">
            <a:avLst/>
          </a:prstGeom>
          <a:noFill/>
          <a:ln>
            <a:noFill/>
          </a:ln>
        </p:spPr>
      </p:pic>
      <p:pic>
        <p:nvPicPr>
          <p:cNvPr id="3" name="Picture 2">
            <a:extLst>
              <a:ext uri="{FF2B5EF4-FFF2-40B4-BE49-F238E27FC236}">
                <a16:creationId xmlns:a16="http://schemas.microsoft.com/office/drawing/2014/main" id="{43E4D441-6585-28DE-95FE-C7A3D34DBDFA}"/>
              </a:ext>
            </a:extLst>
          </p:cNvPr>
          <p:cNvPicPr>
            <a:picLocks noChangeAspect="1"/>
          </p:cNvPicPr>
          <p:nvPr/>
        </p:nvPicPr>
        <p:blipFill>
          <a:blip r:embed="rId5"/>
          <a:stretch>
            <a:fillRect/>
          </a:stretch>
        </p:blipFill>
        <p:spPr>
          <a:xfrm>
            <a:off x="216386" y="317875"/>
            <a:ext cx="8732170" cy="4007175"/>
          </a:xfrm>
          <a:prstGeom prst="rect">
            <a:avLst/>
          </a:prstGeom>
        </p:spPr>
      </p:pic>
      <p:pic>
        <p:nvPicPr>
          <p:cNvPr id="5" name="Picture 4">
            <a:extLst>
              <a:ext uri="{FF2B5EF4-FFF2-40B4-BE49-F238E27FC236}">
                <a16:creationId xmlns:a16="http://schemas.microsoft.com/office/drawing/2014/main" id="{09E6B476-4C8C-AD0E-AB67-3B601974C70D}"/>
              </a:ext>
            </a:extLst>
          </p:cNvPr>
          <p:cNvPicPr>
            <a:picLocks noChangeAspect="1"/>
          </p:cNvPicPr>
          <p:nvPr/>
        </p:nvPicPr>
        <p:blipFill>
          <a:blip r:embed="rId6"/>
          <a:stretch>
            <a:fillRect/>
          </a:stretch>
        </p:blipFill>
        <p:spPr>
          <a:xfrm>
            <a:off x="10471" y="215544"/>
            <a:ext cx="9144000" cy="439859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5" name="Google Shape;115;p7"/>
          <p:cNvSpPr txBox="1">
            <a:spLocks noGrp="1"/>
          </p:cNvSpPr>
          <p:nvPr>
            <p:ph type="sldNum" idx="12"/>
          </p:nvPr>
        </p:nvSpPr>
        <p:spPr>
          <a:xfrm>
            <a:off x="8574953" y="4565000"/>
            <a:ext cx="333300" cy="3936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1200"/>
              <a:buNone/>
            </a:pPr>
            <a:fld id="{00000000-1234-1234-1234-123412341234}" type="slidenum">
              <a:rPr lang="en-US" sz="1200">
                <a:solidFill>
                  <a:srgbClr val="1A2835"/>
                </a:solidFill>
                <a:latin typeface="Franklin Gothic"/>
                <a:ea typeface="Franklin Gothic"/>
                <a:cs typeface="Franklin Gothic"/>
                <a:sym typeface="Franklin Gothic"/>
              </a:rPr>
              <a:t>7</a:t>
            </a:fld>
            <a:endParaRPr sz="1200">
              <a:solidFill>
                <a:srgbClr val="1A2835"/>
              </a:solidFill>
              <a:latin typeface="Franklin Gothic"/>
              <a:ea typeface="Franklin Gothic"/>
              <a:cs typeface="Franklin Gothic"/>
              <a:sym typeface="Franklin Gothic"/>
            </a:endParaRPr>
          </a:p>
        </p:txBody>
      </p:sp>
      <p:pic>
        <p:nvPicPr>
          <p:cNvPr id="116" name="Google Shape;116;p7"/>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117" name="Google Shape;117;p7"/>
          <p:cNvSpPr txBox="1">
            <a:spLocks noGrp="1"/>
          </p:cNvSpPr>
          <p:nvPr>
            <p:ph type="title"/>
          </p:nvPr>
        </p:nvSpPr>
        <p:spPr>
          <a:xfrm>
            <a:off x="686375" y="2079824"/>
            <a:ext cx="7888578" cy="1354081"/>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990"/>
              <a:buNone/>
            </a:pPr>
            <a:r>
              <a:rPr lang="en-US" dirty="0">
                <a:solidFill>
                  <a:srgbClr val="1A2835"/>
                </a:solidFill>
              </a:rPr>
              <a:t>Data Discussion</a:t>
            </a:r>
            <a:endParaRPr dirty="0"/>
          </a:p>
        </p:txBody>
      </p:sp>
      <p:sp>
        <p:nvSpPr>
          <p:cNvPr id="118" name="Google Shape;118;p7"/>
          <p:cNvSpPr/>
          <p:nvPr/>
        </p:nvSpPr>
        <p:spPr>
          <a:xfrm rot="10800000" flipH="1">
            <a:off x="812685" y="3656930"/>
            <a:ext cx="374400" cy="14400"/>
          </a:xfrm>
          <a:prstGeom prst="rect">
            <a:avLst/>
          </a:prstGeom>
          <a:solidFill>
            <a:srgbClr val="E57200"/>
          </a:solidFill>
          <a:ln w="19050" cap="flat" cmpd="sng">
            <a:solidFill>
              <a:srgbClr val="E572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pic>
        <p:nvPicPr>
          <p:cNvPr id="123" name="Google Shape;123;p9"/>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124" name="Google Shape;124;p9"/>
          <p:cNvSpPr txBox="1"/>
          <p:nvPr/>
        </p:nvSpPr>
        <p:spPr>
          <a:xfrm>
            <a:off x="291150" y="25333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200" b="1">
                <a:solidFill>
                  <a:srgbClr val="1A2835"/>
                </a:solidFill>
                <a:latin typeface="Franklin Gothic"/>
                <a:ea typeface="Franklin Gothic"/>
                <a:cs typeface="Franklin Gothic"/>
                <a:sym typeface="Franklin Gothic"/>
              </a:rPr>
              <a:t>About the Data</a:t>
            </a:r>
            <a:endParaRPr sz="4800" b="1" i="0" u="none" strike="noStrike" cap="none">
              <a:solidFill>
                <a:schemeClr val="dk1"/>
              </a:solidFill>
              <a:latin typeface="Franklin Gothic"/>
              <a:ea typeface="Franklin Gothic"/>
              <a:cs typeface="Franklin Gothic"/>
              <a:sym typeface="Franklin Gothic"/>
            </a:endParaRPr>
          </a:p>
        </p:txBody>
      </p:sp>
      <p:sp>
        <p:nvSpPr>
          <p:cNvPr id="125" name="Google Shape;125;p9"/>
          <p:cNvSpPr txBox="1"/>
          <p:nvPr/>
        </p:nvSpPr>
        <p:spPr>
          <a:xfrm>
            <a:off x="370550" y="871105"/>
            <a:ext cx="5916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p:txBody>
      </p:sp>
      <p:sp>
        <p:nvSpPr>
          <p:cNvPr id="126" name="Google Shape;126;p9"/>
          <p:cNvSpPr txBox="1"/>
          <p:nvPr/>
        </p:nvSpPr>
        <p:spPr>
          <a:xfrm>
            <a:off x="117125" y="1058800"/>
            <a:ext cx="8232300" cy="1169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dirty="0"/>
              <a:t>The Data analyzed included de-identified student patient data from 2018-2023, with each student provide unique serial number, spanning seven datasets (Figure 1). The use of unique serial numbers allowed for linking of student data across various datasets, presenting additional features</a:t>
            </a:r>
            <a:endParaRPr dirty="0"/>
          </a:p>
          <a:p>
            <a:pPr marL="0" marR="0" lvl="0" indent="0" algn="l" rtl="0">
              <a:lnSpc>
                <a:spcPct val="100000"/>
              </a:lnSpc>
              <a:spcBef>
                <a:spcPts val="0"/>
              </a:spcBef>
              <a:spcAft>
                <a:spcPts val="0"/>
              </a:spcAft>
              <a:buNone/>
            </a:pPr>
            <a:endParaRPr dirty="0"/>
          </a:p>
          <a:p>
            <a:pPr marL="914400" marR="0" lvl="0" indent="0" algn="l" rtl="0">
              <a:lnSpc>
                <a:spcPct val="100000"/>
              </a:lnSpc>
              <a:spcBef>
                <a:spcPts val="0"/>
              </a:spcBef>
              <a:spcAft>
                <a:spcPts val="0"/>
              </a:spcAft>
              <a:buNone/>
            </a:pPr>
            <a:endParaRPr dirty="0"/>
          </a:p>
        </p:txBody>
      </p:sp>
      <p:pic>
        <p:nvPicPr>
          <p:cNvPr id="4" name="Picture 3">
            <a:extLst>
              <a:ext uri="{FF2B5EF4-FFF2-40B4-BE49-F238E27FC236}">
                <a16:creationId xmlns:a16="http://schemas.microsoft.com/office/drawing/2014/main" id="{BA22E95D-8502-43D5-D8D1-83C66236A4BC}"/>
              </a:ext>
            </a:extLst>
          </p:cNvPr>
          <p:cNvPicPr>
            <a:picLocks noChangeAspect="1"/>
          </p:cNvPicPr>
          <p:nvPr/>
        </p:nvPicPr>
        <p:blipFill rotWithShape="1">
          <a:blip r:embed="rId5"/>
          <a:srcRect l="2173" t="5576" r="3819" b="8885"/>
          <a:stretch/>
        </p:blipFill>
        <p:spPr>
          <a:xfrm>
            <a:off x="17586" y="1951100"/>
            <a:ext cx="9126414" cy="2133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pic>
        <p:nvPicPr>
          <p:cNvPr id="131" name="Google Shape;131;g2f14ed7eca1_0_9"/>
          <p:cNvPicPr preferRelativeResize="0"/>
          <p:nvPr/>
        </p:nvPicPr>
        <p:blipFill rotWithShape="1">
          <a:blip r:embed="rId4">
            <a:alphaModFix/>
          </a:blip>
          <a:srcRect/>
          <a:stretch/>
        </p:blipFill>
        <p:spPr>
          <a:xfrm>
            <a:off x="291150" y="4697975"/>
            <a:ext cx="1682658" cy="127650"/>
          </a:xfrm>
          <a:prstGeom prst="rect">
            <a:avLst/>
          </a:prstGeom>
          <a:noFill/>
          <a:ln>
            <a:noFill/>
          </a:ln>
        </p:spPr>
      </p:pic>
      <p:sp>
        <p:nvSpPr>
          <p:cNvPr id="132" name="Google Shape;132;g2f14ed7eca1_0_9"/>
          <p:cNvSpPr txBox="1"/>
          <p:nvPr/>
        </p:nvSpPr>
        <p:spPr>
          <a:xfrm>
            <a:off x="291150" y="253332"/>
            <a:ext cx="7773300" cy="545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800"/>
              <a:buFont typeface="Franklin Gothic"/>
              <a:buNone/>
            </a:pPr>
            <a:r>
              <a:rPr lang="en-US" sz="3200" b="1">
                <a:solidFill>
                  <a:srgbClr val="1A2835"/>
                </a:solidFill>
                <a:latin typeface="Franklin Gothic"/>
                <a:ea typeface="Franklin Gothic"/>
                <a:cs typeface="Franklin Gothic"/>
                <a:sym typeface="Franklin Gothic"/>
              </a:rPr>
              <a:t>Assumptions &amp; Limitations</a:t>
            </a:r>
            <a:endParaRPr sz="4800" b="1" i="0" u="none" strike="noStrike" cap="none">
              <a:solidFill>
                <a:schemeClr val="dk1"/>
              </a:solidFill>
              <a:latin typeface="Franklin Gothic"/>
              <a:ea typeface="Franklin Gothic"/>
              <a:cs typeface="Franklin Gothic"/>
              <a:sym typeface="Franklin Gothic"/>
            </a:endParaRPr>
          </a:p>
        </p:txBody>
      </p:sp>
      <p:sp>
        <p:nvSpPr>
          <p:cNvPr id="133" name="Google Shape;133;g2f14ed7eca1_0_9"/>
          <p:cNvSpPr txBox="1"/>
          <p:nvPr/>
        </p:nvSpPr>
        <p:spPr>
          <a:xfrm>
            <a:off x="370550" y="871105"/>
            <a:ext cx="5916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p:txBody>
      </p:sp>
      <p:sp>
        <p:nvSpPr>
          <p:cNvPr id="134" name="Google Shape;134;g2f14ed7eca1_0_9"/>
          <p:cNvSpPr txBox="1"/>
          <p:nvPr/>
        </p:nvSpPr>
        <p:spPr>
          <a:xfrm>
            <a:off x="117125" y="1058805"/>
            <a:ext cx="5916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a:p>
          <a:p>
            <a:pPr marL="914400" marR="0" lvl="0" indent="0" algn="l" rtl="0">
              <a:lnSpc>
                <a:spcPct val="100000"/>
              </a:lnSpc>
              <a:spcBef>
                <a:spcPts val="0"/>
              </a:spcBef>
              <a:spcAft>
                <a:spcPts val="0"/>
              </a:spcAft>
              <a:buNone/>
            </a:pPr>
            <a:endParaRPr/>
          </a:p>
        </p:txBody>
      </p:sp>
      <p:graphicFrame>
        <p:nvGraphicFramePr>
          <p:cNvPr id="2" name="Table 1">
            <a:extLst>
              <a:ext uri="{FF2B5EF4-FFF2-40B4-BE49-F238E27FC236}">
                <a16:creationId xmlns:a16="http://schemas.microsoft.com/office/drawing/2014/main" id="{05D62E52-09D6-5C24-88FC-78B80B17FBA4}"/>
              </a:ext>
            </a:extLst>
          </p:cNvPr>
          <p:cNvGraphicFramePr>
            <a:graphicFrameLocks noGrp="1"/>
          </p:cNvGraphicFramePr>
          <p:nvPr>
            <p:extLst>
              <p:ext uri="{D42A27DB-BD31-4B8C-83A1-F6EECF244321}">
                <p14:modId xmlns:p14="http://schemas.microsoft.com/office/powerpoint/2010/main" val="2238295935"/>
              </p:ext>
            </p:extLst>
          </p:nvPr>
        </p:nvGraphicFramePr>
        <p:xfrm>
          <a:off x="370550" y="958485"/>
          <a:ext cx="5941581" cy="1656972"/>
        </p:xfrm>
        <a:graphic>
          <a:graphicData uri="http://schemas.openxmlformats.org/drawingml/2006/table">
            <a:tbl>
              <a:tblPr firstRow="1" firstCol="1" bandRow="1">
                <a:tableStyleId>{69012ECD-51FC-41F1-AA8D-1B2483CD663E}</a:tableStyleId>
              </a:tblPr>
              <a:tblGrid>
                <a:gridCol w="1003441">
                  <a:extLst>
                    <a:ext uri="{9D8B030D-6E8A-4147-A177-3AD203B41FA5}">
                      <a16:colId xmlns:a16="http://schemas.microsoft.com/office/drawing/2014/main" val="536656378"/>
                    </a:ext>
                  </a:extLst>
                </a:gridCol>
                <a:gridCol w="1539228">
                  <a:extLst>
                    <a:ext uri="{9D8B030D-6E8A-4147-A177-3AD203B41FA5}">
                      <a16:colId xmlns:a16="http://schemas.microsoft.com/office/drawing/2014/main" val="4212003087"/>
                    </a:ext>
                  </a:extLst>
                </a:gridCol>
                <a:gridCol w="3398912">
                  <a:extLst>
                    <a:ext uri="{9D8B030D-6E8A-4147-A177-3AD203B41FA5}">
                      <a16:colId xmlns:a16="http://schemas.microsoft.com/office/drawing/2014/main" val="3776533732"/>
                    </a:ext>
                  </a:extLst>
                </a:gridCol>
              </a:tblGrid>
              <a:tr h="142369">
                <a:tc>
                  <a:txBody>
                    <a:bodyPr/>
                    <a:lstStyle/>
                    <a:p>
                      <a:pPr marL="0" marR="0">
                        <a:lnSpc>
                          <a:spcPct val="115000"/>
                        </a:lnSpc>
                        <a:spcBef>
                          <a:spcPts val="0"/>
                        </a:spcBef>
                        <a:spcAft>
                          <a:spcPts val="0"/>
                        </a:spcAft>
                      </a:pPr>
                      <a:r>
                        <a:rPr lang="en-US" sz="800" kern="100">
                          <a:effectLst/>
                        </a:rPr>
                        <a:t>Assumptions</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66303" marR="66303" marT="0" marB="0"/>
                </a:tc>
                <a:tc>
                  <a:txBody>
                    <a:bodyPr/>
                    <a:lstStyle/>
                    <a:p>
                      <a:pPr marL="0" marR="0">
                        <a:lnSpc>
                          <a:spcPct val="115000"/>
                        </a:lnSpc>
                        <a:spcBef>
                          <a:spcPts val="0"/>
                        </a:spcBef>
                        <a:spcAft>
                          <a:spcPts val="0"/>
                        </a:spcAft>
                      </a:pPr>
                      <a:r>
                        <a:rPr lang="en-US" sz="800" kern="100">
                          <a:effectLst/>
                        </a:rPr>
                        <a:t>Descriptions</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66303" marR="66303" marT="0" marB="0"/>
                </a:tc>
                <a:tc>
                  <a:txBody>
                    <a:bodyPr/>
                    <a:lstStyle/>
                    <a:p>
                      <a:pPr marL="0" marR="0">
                        <a:lnSpc>
                          <a:spcPct val="115000"/>
                        </a:lnSpc>
                        <a:spcBef>
                          <a:spcPts val="0"/>
                        </a:spcBef>
                        <a:spcAft>
                          <a:spcPts val="0"/>
                        </a:spcAft>
                      </a:pPr>
                      <a:r>
                        <a:rPr lang="en-US" sz="800" kern="100" dirty="0">
                          <a:effectLst/>
                        </a:rPr>
                        <a:t>How </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820734077"/>
                  </a:ext>
                </a:extLst>
              </a:tr>
              <a:tr h="411298">
                <a:tc>
                  <a:txBody>
                    <a:bodyPr/>
                    <a:lstStyle/>
                    <a:p>
                      <a:pPr marL="0" marR="0">
                        <a:lnSpc>
                          <a:spcPct val="115000"/>
                        </a:lnSpc>
                        <a:spcBef>
                          <a:spcPts val="0"/>
                        </a:spcBef>
                        <a:spcAft>
                          <a:spcPts val="0"/>
                        </a:spcAft>
                      </a:pPr>
                      <a:r>
                        <a:rPr lang="en-US" sz="800" kern="100">
                          <a:effectLst/>
                        </a:rPr>
                        <a:t>Classifying Alcohol Event</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66303" marR="66303" marT="0" marB="0"/>
                </a:tc>
                <a:tc>
                  <a:txBody>
                    <a:bodyPr/>
                    <a:lstStyle/>
                    <a:p>
                      <a:pPr marL="0" marR="0">
                        <a:lnSpc>
                          <a:spcPct val="115000"/>
                        </a:lnSpc>
                        <a:spcBef>
                          <a:spcPts val="0"/>
                        </a:spcBef>
                        <a:spcAft>
                          <a:spcPts val="0"/>
                        </a:spcAft>
                      </a:pPr>
                      <a:r>
                        <a:rPr lang="en-US" sz="800" kern="100" dirty="0">
                          <a:effectLst/>
                        </a:rPr>
                        <a:t>An alcohol event can be classified in numerous ways based on the dataset</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6303" marR="66303" marT="0" marB="0"/>
                </a:tc>
                <a:tc>
                  <a:txBody>
                    <a:bodyPr/>
                    <a:lstStyle/>
                    <a:p>
                      <a:pPr marL="0" marR="0">
                        <a:lnSpc>
                          <a:spcPct val="115000"/>
                        </a:lnSpc>
                        <a:spcBef>
                          <a:spcPts val="0"/>
                        </a:spcBef>
                        <a:spcAft>
                          <a:spcPts val="0"/>
                        </a:spcAft>
                      </a:pPr>
                      <a:r>
                        <a:rPr lang="en-US" sz="800" kern="100" dirty="0">
                          <a:effectLst/>
                        </a:rPr>
                        <a:t>Using the ICD-10 Code “F10” and standardizing the column name for the parent category of Alcohol Abuse Disorders</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2961201771"/>
                  </a:ext>
                </a:extLst>
              </a:tr>
              <a:tr h="527837">
                <a:tc>
                  <a:txBody>
                    <a:bodyPr/>
                    <a:lstStyle/>
                    <a:p>
                      <a:pPr marL="0" marR="0">
                        <a:lnSpc>
                          <a:spcPct val="115000"/>
                        </a:lnSpc>
                        <a:spcBef>
                          <a:spcPts val="0"/>
                        </a:spcBef>
                        <a:spcAft>
                          <a:spcPts val="0"/>
                        </a:spcAft>
                      </a:pPr>
                      <a:r>
                        <a:rPr lang="en-US" sz="800" kern="100">
                          <a:effectLst/>
                        </a:rPr>
                        <a:t>COVID-19 Period Dates</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66303" marR="66303" marT="0" marB="0"/>
                </a:tc>
                <a:tc>
                  <a:txBody>
                    <a:bodyPr/>
                    <a:lstStyle/>
                    <a:p>
                      <a:pPr marL="0" marR="0">
                        <a:lnSpc>
                          <a:spcPct val="115000"/>
                        </a:lnSpc>
                        <a:spcBef>
                          <a:spcPts val="0"/>
                        </a:spcBef>
                        <a:spcAft>
                          <a:spcPts val="0"/>
                        </a:spcAft>
                      </a:pPr>
                      <a:r>
                        <a:rPr lang="en-US" sz="800" kern="100">
                          <a:effectLst/>
                        </a:rPr>
                        <a:t>There is no universal standard as to what constitutes “Pre-CoVID”, “COVID, and “Post COVID Eras”</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66303" marR="66303" marT="0" marB="0"/>
                </a:tc>
                <a:tc>
                  <a:txBody>
                    <a:bodyPr/>
                    <a:lstStyle/>
                    <a:p>
                      <a:pPr marL="0" marR="0">
                        <a:lnSpc>
                          <a:spcPct val="115000"/>
                        </a:lnSpc>
                        <a:spcBef>
                          <a:spcPts val="0"/>
                        </a:spcBef>
                        <a:spcAft>
                          <a:spcPts val="0"/>
                        </a:spcAft>
                      </a:pPr>
                      <a:r>
                        <a:rPr lang="en-US" sz="800" kern="100" dirty="0">
                          <a:effectLst/>
                        </a:rPr>
                        <a:t>Pre-COVID (Before March 1</a:t>
                      </a:r>
                      <a:r>
                        <a:rPr lang="en-US" sz="800" kern="100" baseline="30000" dirty="0">
                          <a:effectLst/>
                        </a:rPr>
                        <a:t>st</a:t>
                      </a:r>
                      <a:r>
                        <a:rPr lang="en-US" sz="800" kern="100" dirty="0">
                          <a:effectLst/>
                        </a:rPr>
                        <a:t>, 2020)</a:t>
                      </a:r>
                    </a:p>
                    <a:p>
                      <a:pPr marL="0" marR="0">
                        <a:lnSpc>
                          <a:spcPct val="115000"/>
                        </a:lnSpc>
                        <a:spcBef>
                          <a:spcPts val="0"/>
                        </a:spcBef>
                        <a:spcAft>
                          <a:spcPts val="0"/>
                        </a:spcAft>
                      </a:pPr>
                      <a:r>
                        <a:rPr lang="en-US" sz="800" kern="100" dirty="0">
                          <a:effectLst/>
                        </a:rPr>
                        <a:t>COVID: (Between March 1</a:t>
                      </a:r>
                      <a:r>
                        <a:rPr lang="en-US" sz="800" kern="100" baseline="30000" dirty="0">
                          <a:effectLst/>
                        </a:rPr>
                        <a:t>st</a:t>
                      </a:r>
                      <a:r>
                        <a:rPr lang="en-US" sz="800" kern="100" dirty="0">
                          <a:effectLst/>
                        </a:rPr>
                        <a:t>, 2020 and June 1</a:t>
                      </a:r>
                      <a:r>
                        <a:rPr lang="en-US" sz="800" kern="100" baseline="30000" dirty="0">
                          <a:effectLst/>
                        </a:rPr>
                        <a:t>st</a:t>
                      </a:r>
                      <a:r>
                        <a:rPr lang="en-US" sz="800" kern="100" dirty="0">
                          <a:effectLst/>
                        </a:rPr>
                        <a:t>, 2022) </a:t>
                      </a:r>
                    </a:p>
                    <a:p>
                      <a:pPr marL="0" marR="0">
                        <a:lnSpc>
                          <a:spcPct val="115000"/>
                        </a:lnSpc>
                        <a:spcBef>
                          <a:spcPts val="0"/>
                        </a:spcBef>
                        <a:spcAft>
                          <a:spcPts val="0"/>
                        </a:spcAft>
                      </a:pPr>
                      <a:r>
                        <a:rPr lang="en-US" sz="800" kern="100" dirty="0">
                          <a:effectLst/>
                        </a:rPr>
                        <a:t>Post-COVID (After June 1</a:t>
                      </a:r>
                      <a:r>
                        <a:rPr lang="en-US" sz="800" kern="100" baseline="30000" dirty="0">
                          <a:effectLst/>
                        </a:rPr>
                        <a:t>st</a:t>
                      </a:r>
                      <a:r>
                        <a:rPr lang="en-US" sz="800" kern="100" dirty="0">
                          <a:effectLst/>
                        </a:rPr>
                        <a:t>, 2022)</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272599112"/>
                  </a:ext>
                </a:extLst>
              </a:tr>
              <a:tr h="549275">
                <a:tc>
                  <a:txBody>
                    <a:bodyPr/>
                    <a:lstStyle/>
                    <a:p>
                      <a:pPr marL="0" marR="0">
                        <a:lnSpc>
                          <a:spcPct val="115000"/>
                        </a:lnSpc>
                        <a:spcBef>
                          <a:spcPts val="0"/>
                        </a:spcBef>
                        <a:spcAft>
                          <a:spcPts val="0"/>
                        </a:spcAft>
                      </a:pPr>
                      <a:r>
                        <a:rPr lang="en-US" sz="800" kern="100" dirty="0">
                          <a:effectLst/>
                        </a:rPr>
                        <a:t>Nature of Alcohol events</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6303" marR="66303" marT="0" marB="0"/>
                </a:tc>
                <a:tc>
                  <a:txBody>
                    <a:bodyPr/>
                    <a:lstStyle/>
                    <a:p>
                      <a:pPr marL="0" marR="0">
                        <a:lnSpc>
                          <a:spcPct val="115000"/>
                        </a:lnSpc>
                        <a:spcBef>
                          <a:spcPts val="0"/>
                        </a:spcBef>
                        <a:spcAft>
                          <a:spcPts val="0"/>
                        </a:spcAft>
                      </a:pPr>
                      <a:r>
                        <a:rPr lang="en-US" sz="800" kern="100" dirty="0">
                          <a:effectLst/>
                        </a:rPr>
                        <a:t>How to interpret alcohol events in different datasets?</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6303" marR="66303" marT="0" marB="0"/>
                </a:tc>
                <a:tc>
                  <a:txBody>
                    <a:bodyPr/>
                    <a:lstStyle/>
                    <a:p>
                      <a:pPr marL="0" marR="0">
                        <a:lnSpc>
                          <a:spcPct val="115000"/>
                        </a:lnSpc>
                        <a:spcBef>
                          <a:spcPts val="0"/>
                        </a:spcBef>
                        <a:spcAft>
                          <a:spcPts val="0"/>
                        </a:spcAft>
                      </a:pPr>
                      <a:r>
                        <a:rPr lang="en-US" sz="800" kern="100" dirty="0" err="1">
                          <a:effectLst/>
                        </a:rPr>
                        <a:t>MedServices</a:t>
                      </a:r>
                      <a:r>
                        <a:rPr lang="en-US" sz="800" kern="100" dirty="0">
                          <a:effectLst/>
                        </a:rPr>
                        <a:t>: As these have been found to occur during the day, and often through the CAPS clinic Code, for alcohol management as opposed to acute episodes of alcohol poisoning (Epic) </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6303" marR="66303" marT="0" marB="0"/>
                </a:tc>
                <a:extLst>
                  <a:ext uri="{0D108BD9-81ED-4DB2-BD59-A6C34878D82A}">
                    <a16:rowId xmlns:a16="http://schemas.microsoft.com/office/drawing/2014/main" val="3796013630"/>
                  </a:ext>
                </a:extLst>
              </a:tr>
            </a:tbl>
          </a:graphicData>
        </a:graphic>
      </p:graphicFrame>
      <p:graphicFrame>
        <p:nvGraphicFramePr>
          <p:cNvPr id="3" name="Table 2">
            <a:extLst>
              <a:ext uri="{FF2B5EF4-FFF2-40B4-BE49-F238E27FC236}">
                <a16:creationId xmlns:a16="http://schemas.microsoft.com/office/drawing/2014/main" id="{612DC768-387F-3D16-89BC-585A6B5B1835}"/>
              </a:ext>
            </a:extLst>
          </p:cNvPr>
          <p:cNvGraphicFramePr>
            <a:graphicFrameLocks noGrp="1"/>
          </p:cNvGraphicFramePr>
          <p:nvPr>
            <p:extLst>
              <p:ext uri="{D42A27DB-BD31-4B8C-83A1-F6EECF244321}">
                <p14:modId xmlns:p14="http://schemas.microsoft.com/office/powerpoint/2010/main" val="2604977019"/>
              </p:ext>
            </p:extLst>
          </p:nvPr>
        </p:nvGraphicFramePr>
        <p:xfrm>
          <a:off x="374881" y="2841487"/>
          <a:ext cx="5937250" cy="1510032"/>
        </p:xfrm>
        <a:graphic>
          <a:graphicData uri="http://schemas.openxmlformats.org/drawingml/2006/table">
            <a:tbl>
              <a:tblPr firstRow="1" firstCol="1" bandRow="1">
                <a:tableStyleId>{17292A2E-F333-43FB-9621-5CBBE7FDCDCB}</a:tableStyleId>
              </a:tblPr>
              <a:tblGrid>
                <a:gridCol w="1123200">
                  <a:extLst>
                    <a:ext uri="{9D8B030D-6E8A-4147-A177-3AD203B41FA5}">
                      <a16:colId xmlns:a16="http://schemas.microsoft.com/office/drawing/2014/main" val="1961707275"/>
                    </a:ext>
                  </a:extLst>
                </a:gridCol>
                <a:gridCol w="2089265">
                  <a:extLst>
                    <a:ext uri="{9D8B030D-6E8A-4147-A177-3AD203B41FA5}">
                      <a16:colId xmlns:a16="http://schemas.microsoft.com/office/drawing/2014/main" val="3335348173"/>
                    </a:ext>
                  </a:extLst>
                </a:gridCol>
                <a:gridCol w="2724785">
                  <a:extLst>
                    <a:ext uri="{9D8B030D-6E8A-4147-A177-3AD203B41FA5}">
                      <a16:colId xmlns:a16="http://schemas.microsoft.com/office/drawing/2014/main" val="4146399173"/>
                    </a:ext>
                  </a:extLst>
                </a:gridCol>
              </a:tblGrid>
              <a:tr h="0">
                <a:tc>
                  <a:txBody>
                    <a:bodyPr/>
                    <a:lstStyle/>
                    <a:p>
                      <a:pPr marL="0" marR="0">
                        <a:lnSpc>
                          <a:spcPct val="115000"/>
                        </a:lnSpc>
                        <a:spcBef>
                          <a:spcPts val="0"/>
                        </a:spcBef>
                        <a:spcAft>
                          <a:spcPts val="0"/>
                        </a:spcAft>
                      </a:pPr>
                      <a:r>
                        <a:rPr lang="en-US" sz="800" b="1" kern="100">
                          <a:solidFill>
                            <a:schemeClr val="tx1"/>
                          </a:solidFill>
                          <a:effectLst/>
                        </a:rPr>
                        <a:t>Limitations</a:t>
                      </a:r>
                      <a:endParaRPr lang="en-US" sz="105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800" b="1" kern="100">
                          <a:solidFill>
                            <a:schemeClr val="tx1"/>
                          </a:solidFill>
                          <a:effectLst/>
                        </a:rPr>
                        <a:t>Descriptions</a:t>
                      </a:r>
                      <a:endParaRPr lang="en-US" sz="105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800" b="1" kern="100" dirty="0">
                          <a:solidFill>
                            <a:schemeClr val="tx1"/>
                          </a:solidFill>
                          <a:effectLst/>
                        </a:rPr>
                        <a:t>How Managed</a:t>
                      </a:r>
                      <a:endParaRPr lang="en-US" sz="105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5204364"/>
                  </a:ext>
                </a:extLst>
              </a:tr>
              <a:tr h="0">
                <a:tc>
                  <a:txBody>
                    <a:bodyPr/>
                    <a:lstStyle/>
                    <a:p>
                      <a:pPr marL="0" marR="0">
                        <a:lnSpc>
                          <a:spcPct val="115000"/>
                        </a:lnSpc>
                        <a:spcBef>
                          <a:spcPts val="0"/>
                        </a:spcBef>
                        <a:spcAft>
                          <a:spcPts val="0"/>
                        </a:spcAft>
                      </a:pPr>
                      <a:r>
                        <a:rPr lang="en-US" sz="800" kern="100">
                          <a:effectLst/>
                        </a:rPr>
                        <a:t>Imbalanced Data</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800" kern="100" dirty="0">
                          <a:effectLst/>
                        </a:rPr>
                        <a:t>Events that are positive for alcohol abuse occur in only 10% of Epic visits and 1% of </a:t>
                      </a:r>
                      <a:r>
                        <a:rPr lang="en-US" sz="800" kern="100" dirty="0" err="1">
                          <a:effectLst/>
                        </a:rPr>
                        <a:t>Medservice</a:t>
                      </a:r>
                      <a:r>
                        <a:rPr lang="en-US" sz="800" kern="100" dirty="0">
                          <a:effectLst/>
                        </a:rPr>
                        <a:t> Visits</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800" kern="100" dirty="0">
                          <a:effectLst/>
                        </a:rPr>
                        <a:t>Merge datasets to increase sample size. Used </a:t>
                      </a:r>
                      <a:r>
                        <a:rPr lang="en-US" sz="800" kern="100" dirty="0" err="1">
                          <a:effectLst/>
                        </a:rPr>
                        <a:t>upsampling</a:t>
                      </a:r>
                      <a:r>
                        <a:rPr lang="en-US" sz="800" kern="100" dirty="0">
                          <a:effectLst/>
                        </a:rPr>
                        <a:t>, especially with prediction models, through  techniques such as SMOTE</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3546110"/>
                  </a:ext>
                </a:extLst>
              </a:tr>
              <a:tr h="0">
                <a:tc>
                  <a:txBody>
                    <a:bodyPr/>
                    <a:lstStyle/>
                    <a:p>
                      <a:pPr marL="0" marR="0">
                        <a:lnSpc>
                          <a:spcPct val="115000"/>
                        </a:lnSpc>
                        <a:spcBef>
                          <a:spcPts val="0"/>
                        </a:spcBef>
                        <a:spcAft>
                          <a:spcPts val="0"/>
                        </a:spcAft>
                      </a:pPr>
                      <a:r>
                        <a:rPr lang="en-US" sz="800" kern="100">
                          <a:effectLst/>
                        </a:rPr>
                        <a:t>Alcohol visits can be “Self-selecting”</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800" kern="100" dirty="0">
                          <a:effectLst/>
                        </a:rPr>
                        <a:t>Person who </a:t>
                      </a:r>
                      <a:r>
                        <a:rPr lang="en-US" sz="800" kern="100" dirty="0" err="1">
                          <a:effectLst/>
                        </a:rPr>
                        <a:t>engagte</a:t>
                      </a:r>
                      <a:r>
                        <a:rPr lang="en-US" sz="800" kern="100" dirty="0">
                          <a:effectLst/>
                        </a:rPr>
                        <a:t> in alcohol abuse may feel uncomfortable/embarrassed, and hence the numbers are likely lower than anticipated </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800" kern="100" dirty="0">
                          <a:effectLst/>
                        </a:rPr>
                        <a:t>When comparing non-alcohol and alcohol events, only did so using students who had a medical presentation in the emergency department and </a:t>
                      </a:r>
                      <a:r>
                        <a:rPr lang="en-US" sz="800" kern="100" dirty="0" err="1">
                          <a:effectLst/>
                        </a:rPr>
                        <a:t>medservices</a:t>
                      </a:r>
                      <a:r>
                        <a:rPr lang="en-US" sz="800" kern="100" dirty="0">
                          <a:effectLst/>
                        </a:rPr>
                        <a:t>.</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9822536"/>
                  </a:ext>
                </a:extLst>
              </a:tr>
              <a:tr h="0">
                <a:tc>
                  <a:txBody>
                    <a:bodyPr/>
                    <a:lstStyle/>
                    <a:p>
                      <a:pPr marL="0" marR="0">
                        <a:lnSpc>
                          <a:spcPct val="115000"/>
                        </a:lnSpc>
                        <a:spcBef>
                          <a:spcPts val="0"/>
                        </a:spcBef>
                        <a:spcAft>
                          <a:spcPts val="0"/>
                        </a:spcAft>
                      </a:pPr>
                      <a:r>
                        <a:rPr lang="en-US" sz="800" kern="100">
                          <a:effectLst/>
                        </a:rPr>
                        <a:t>Data is incomplete</a:t>
                      </a:r>
                      <a:endParaRPr lang="en-US" sz="105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800" kern="100" dirty="0">
                          <a:effectLst/>
                        </a:rPr>
                        <a:t>For example, not all students who had alcohol events, have corresponding grades in the demographics </a:t>
                      </a:r>
                      <a:r>
                        <a:rPr lang="en-US" sz="800" kern="100" dirty="0" err="1">
                          <a:effectLst/>
                        </a:rPr>
                        <a:t>dataframe</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800" kern="100" dirty="0">
                          <a:effectLst/>
                        </a:rPr>
                        <a:t>Accounted for feature extraction during modeling using students with a threshold number of events to avoid dilution of signal. </a:t>
                      </a:r>
                      <a:endParaRPr lang="en-US"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8199776"/>
                  </a:ext>
                </a:extLst>
              </a:tr>
            </a:tbl>
          </a:graphicData>
        </a:graphic>
      </p:graphicFrame>
      <p:pic>
        <p:nvPicPr>
          <p:cNvPr id="4" name="Picture 3">
            <a:extLst>
              <a:ext uri="{FF2B5EF4-FFF2-40B4-BE49-F238E27FC236}">
                <a16:creationId xmlns:a16="http://schemas.microsoft.com/office/drawing/2014/main" id="{976A624F-7025-9E17-A01D-CAA0FC6AB17D}"/>
              </a:ext>
            </a:extLst>
          </p:cNvPr>
          <p:cNvPicPr>
            <a:picLocks noChangeAspect="1"/>
          </p:cNvPicPr>
          <p:nvPr/>
        </p:nvPicPr>
        <p:blipFill rotWithShape="1">
          <a:blip r:embed="rId5"/>
          <a:srcRect l="768" t="86051" r="70515" b="-2130"/>
          <a:stretch/>
        </p:blipFill>
        <p:spPr>
          <a:xfrm>
            <a:off x="6694516" y="1038930"/>
            <a:ext cx="2227649" cy="562950"/>
          </a:xfrm>
          <a:prstGeom prst="rect">
            <a:avLst/>
          </a:prstGeom>
          <a:ln w="57150">
            <a:solidFill>
              <a:srgbClr val="0070C0"/>
            </a:solidFill>
          </a:ln>
        </p:spPr>
      </p:pic>
      <p:pic>
        <p:nvPicPr>
          <p:cNvPr id="6" name="Picture 5">
            <a:extLst>
              <a:ext uri="{FF2B5EF4-FFF2-40B4-BE49-F238E27FC236}">
                <a16:creationId xmlns:a16="http://schemas.microsoft.com/office/drawing/2014/main" id="{25E84FBC-2CC8-F678-3A42-9992D2D45DFE}"/>
              </a:ext>
            </a:extLst>
          </p:cNvPr>
          <p:cNvPicPr>
            <a:picLocks noChangeAspect="1"/>
          </p:cNvPicPr>
          <p:nvPr/>
        </p:nvPicPr>
        <p:blipFill rotWithShape="1">
          <a:blip r:embed="rId6"/>
          <a:srcRect l="40195" t="14392" r="14821"/>
          <a:stretch/>
        </p:blipFill>
        <p:spPr>
          <a:xfrm>
            <a:off x="6640409" y="1841778"/>
            <a:ext cx="2227649" cy="2490429"/>
          </a:xfrm>
          <a:prstGeom prst="rect">
            <a:avLst/>
          </a:prstGeom>
          <a:ln w="38100">
            <a:solidFill>
              <a:srgbClr val="0070C0"/>
            </a:solidFill>
          </a:ln>
        </p:spPr>
      </p:pic>
    </p:spTree>
  </p:cSld>
  <p:clrMapOvr>
    <a:masterClrMapping/>
  </p:clrMapOvr>
</p:sld>
</file>

<file path=ppt/theme/theme1.xml><?xml version="1.0" encoding="utf-8"?>
<a:theme xmlns:a="http://schemas.openxmlformats.org/drawingml/2006/main" name="SDS UVA Slide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295E3EF155B34FAD44245C64E62CF4" ma:contentTypeVersion="18" ma:contentTypeDescription="Create a new document." ma:contentTypeScope="" ma:versionID="d98b120a47f36c34a94be34c86b97ab6">
  <xsd:schema xmlns:xsd="http://www.w3.org/2001/XMLSchema" xmlns:xs="http://www.w3.org/2001/XMLSchema" xmlns:p="http://schemas.microsoft.com/office/2006/metadata/properties" xmlns:ns2="addebf20-1375-4e19-83f3-84e0b5181f9c" xmlns:ns3="92973cba-7f88-4bef-9969-f357ced97c0a" targetNamespace="http://schemas.microsoft.com/office/2006/metadata/properties" ma:root="true" ma:fieldsID="bb8633a702d0dbe1734784110d68f785" ns2:_="" ns3:_="">
    <xsd:import namespace="addebf20-1375-4e19-83f3-84e0b5181f9c"/>
    <xsd:import namespace="92973cba-7f88-4bef-9969-f357ced97c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debf20-1375-4e19-83f3-84e0b5181f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d038b50-52dc-447d-ac2e-a29bd036c4b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973cba-7f88-4bef-9969-f357ced97c0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44d3ae3-d383-4c61-b48f-3a536188d99c}" ma:internalName="TaxCatchAll" ma:showField="CatchAllData" ma:web="92973cba-7f88-4bef-9969-f357ced97c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2973cba-7f88-4bef-9969-f357ced97c0a" xsi:nil="true"/>
    <lcf76f155ced4ddcb4097134ff3c332f xmlns="addebf20-1375-4e19-83f3-84e0b5181f9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D17F9A8-9BCD-4F1F-B418-E109729946F6}"/>
</file>

<file path=customXml/itemProps2.xml><?xml version="1.0" encoding="utf-8"?>
<ds:datastoreItem xmlns:ds="http://schemas.openxmlformats.org/officeDocument/2006/customXml" ds:itemID="{C625E03F-97C9-4247-9B75-A46F6FB9BD41}"/>
</file>

<file path=customXml/itemProps3.xml><?xml version="1.0" encoding="utf-8"?>
<ds:datastoreItem xmlns:ds="http://schemas.openxmlformats.org/officeDocument/2006/customXml" ds:itemID="{064A0C1D-6D47-499E-82A5-921BF0209C7E}"/>
</file>

<file path=docProps/app.xml><?xml version="1.0" encoding="utf-8"?>
<Properties xmlns="http://schemas.openxmlformats.org/officeDocument/2006/extended-properties" xmlns:vt="http://schemas.openxmlformats.org/officeDocument/2006/docPropsVTypes">
  <TotalTime>150</TotalTime>
  <Words>1807</Words>
  <Application>Microsoft Office PowerPoint</Application>
  <PresentationFormat>On-screen Show (16:9)</PresentationFormat>
  <Paragraphs>215</Paragraphs>
  <Slides>34</Slides>
  <Notes>34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Aptos</vt:lpstr>
      <vt:lpstr>Franklin Gothic</vt:lpstr>
      <vt:lpstr>Arial</vt:lpstr>
      <vt:lpstr>SDS UVA Slide Deck</vt:lpstr>
      <vt:lpstr>Students Helping Students: Longitudinal Analysis of Risky Drinking Behavior at the University of Virginia from 2017-2023</vt:lpstr>
      <vt:lpstr>Table of Contents</vt:lpstr>
      <vt:lpstr>Sponsor &amp; Project Background</vt:lpstr>
      <vt:lpstr>PowerPoint Presentation</vt:lpstr>
      <vt:lpstr>PowerPoint Presentation</vt:lpstr>
      <vt:lpstr>PowerPoint Presentation</vt:lpstr>
      <vt:lpstr>Data Discussion</vt:lpstr>
      <vt:lpstr>PowerPoint Presentation</vt:lpstr>
      <vt:lpstr>PowerPoint Presentation</vt:lpstr>
      <vt:lpstr>PowerPoint Presentation</vt:lpstr>
      <vt:lpstr>PowerPoint Presentation</vt:lpstr>
      <vt:lpstr>Methods &amp; Findings –  Identifying Temporal Patterns in Alcohol Abuse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Methods &amp; Findings –  Analysis of Linked Datasets</vt:lpstr>
      <vt:lpstr>PowerPoint Presentation</vt:lpstr>
      <vt:lpstr>PowerPoint Presentation</vt:lpstr>
      <vt:lpstr>PowerPoint Presentation</vt:lpstr>
      <vt:lpstr>PowerPoint Presentation</vt:lpstr>
      <vt:lpstr>PowerPoint Presentation</vt:lpstr>
      <vt:lpstr>PowerPoint Presentation</vt:lpstr>
      <vt:lpstr>Acknowledgements</vt:lpstr>
      <vt:lpstr>Dr. Christopher Holstege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Tyler Valentine</dc:creator>
  <cp:lastModifiedBy>Nicholas Cagliuso</cp:lastModifiedBy>
  <cp:revision>15</cp:revision>
  <dcterms:modified xsi:type="dcterms:W3CDTF">2024-08-29T13:31:21Z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0x01010014295E3EF155B34FAD44245C64E62CF4</vt:lpwstr>
  </property>
  <property fmtid="{D5CDD505-2E9C-101B-9397-08002B2CF9AE}" pid="3" name="MediaServiceImageTags">
    <vt:lpwstr/>
  </property>
</Properties>
</file>